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67"/>
  </p:notesMasterIdLst>
  <p:handoutMasterIdLst>
    <p:handoutMasterId r:id="rId68"/>
  </p:handoutMasterIdLst>
  <p:sldIdLst>
    <p:sldId id="296" r:id="rId3"/>
    <p:sldId id="338" r:id="rId4"/>
    <p:sldId id="258" r:id="rId5"/>
    <p:sldId id="421" r:id="rId6"/>
    <p:sldId id="260" r:id="rId7"/>
    <p:sldId id="427" r:id="rId8"/>
    <p:sldId id="428" r:id="rId9"/>
    <p:sldId id="430" r:id="rId10"/>
    <p:sldId id="431" r:id="rId11"/>
    <p:sldId id="436" r:id="rId12"/>
    <p:sldId id="433" r:id="rId13"/>
    <p:sldId id="434" r:id="rId14"/>
    <p:sldId id="435" r:id="rId15"/>
    <p:sldId id="259" r:id="rId16"/>
    <p:sldId id="419" r:id="rId17"/>
    <p:sldId id="426" r:id="rId18"/>
    <p:sldId id="264" r:id="rId19"/>
    <p:sldId id="432" r:id="rId20"/>
    <p:sldId id="423" r:id="rId21"/>
    <p:sldId id="422" r:id="rId22"/>
    <p:sldId id="437" r:id="rId23"/>
    <p:sldId id="439" r:id="rId24"/>
    <p:sldId id="440" r:id="rId25"/>
    <p:sldId id="441" r:id="rId26"/>
    <p:sldId id="442" r:id="rId27"/>
    <p:sldId id="275" r:id="rId28"/>
    <p:sldId id="266" r:id="rId29"/>
    <p:sldId id="424" r:id="rId30"/>
    <p:sldId id="425" r:id="rId31"/>
    <p:sldId id="438" r:id="rId32"/>
    <p:sldId id="261" r:id="rId33"/>
    <p:sldId id="420" r:id="rId34"/>
    <p:sldId id="380" r:id="rId35"/>
    <p:sldId id="382" r:id="rId36"/>
    <p:sldId id="262" r:id="rId37"/>
    <p:sldId id="263" r:id="rId38"/>
    <p:sldId id="381" r:id="rId39"/>
    <p:sldId id="265" r:id="rId40"/>
    <p:sldId id="267" r:id="rId41"/>
    <p:sldId id="268" r:id="rId42"/>
    <p:sldId id="269" r:id="rId43"/>
    <p:sldId id="270" r:id="rId44"/>
    <p:sldId id="271" r:id="rId45"/>
    <p:sldId id="272" r:id="rId46"/>
    <p:sldId id="273" r:id="rId47"/>
    <p:sldId id="274" r:id="rId48"/>
    <p:sldId id="276" r:id="rId49"/>
    <p:sldId id="277" r:id="rId50"/>
    <p:sldId id="280" r:id="rId51"/>
    <p:sldId id="281" r:id="rId52"/>
    <p:sldId id="282" r:id="rId53"/>
    <p:sldId id="283" r:id="rId54"/>
    <p:sldId id="284" r:id="rId55"/>
    <p:sldId id="285" r:id="rId56"/>
    <p:sldId id="286" r:id="rId57"/>
    <p:sldId id="287" r:id="rId58"/>
    <p:sldId id="288" r:id="rId59"/>
    <p:sldId id="289" r:id="rId60"/>
    <p:sldId id="290" r:id="rId61"/>
    <p:sldId id="291" r:id="rId62"/>
    <p:sldId id="292" r:id="rId63"/>
    <p:sldId id="293" r:id="rId64"/>
    <p:sldId id="294" r:id="rId65"/>
    <p:sldId id="257" r:id="rId66"/>
  </p:sldIdLst>
  <p:sldSz cx="9144000" cy="5143500" type="screen16x9"/>
  <p:notesSz cx="6858000" cy="9144000"/>
  <p:embeddedFontLst>
    <p:embeddedFont>
      <p:font typeface="Alata" panose="020B0604020202020204" charset="0"/>
      <p:regular r:id="rId69"/>
    </p:embeddedFont>
    <p:embeddedFont>
      <p:font typeface="Amatic SC" panose="00000500000000000000" pitchFamily="2" charset="-79"/>
      <p:regular r:id="rId70"/>
      <p:bold r:id="rId71"/>
    </p:embeddedFont>
    <p:embeddedFont>
      <p:font typeface="Calibri" panose="020F0502020204030204" pitchFamily="34" charset="0"/>
      <p:regular r:id="rId72"/>
      <p:bold r:id="rId73"/>
      <p:italic r:id="rId74"/>
      <p:boldItalic r:id="rId75"/>
    </p:embeddedFont>
    <p:embeddedFont>
      <p:font typeface="Google Sans" panose="020B0503030502040204" pitchFamily="34" charset="0"/>
      <p:regular r:id="rId76"/>
      <p:bold r:id="rId77"/>
      <p:italic r:id="rId78"/>
      <p:boldItalic r:id="rId79"/>
    </p:embeddedFont>
    <p:embeddedFont>
      <p:font typeface="Google Sans Medium" panose="020B0603030502040203" pitchFamily="34" charset="0"/>
      <p:regular r:id="rId80"/>
      <p:italic r:id="rId81"/>
    </p:embeddedFont>
    <p:embeddedFont>
      <p:font typeface="KFGQPC HAFS Uthmanic Script" panose="02000000000000000000" pitchFamily="2" charset="-78"/>
      <p:regular r:id="rId82"/>
    </p:embeddedFont>
    <p:embeddedFont>
      <p:font typeface="Lexend Deca Black" pitchFamily="2" charset="0"/>
      <p:bold r:id="rId83"/>
    </p:embeddedFont>
    <p:embeddedFont>
      <p:font typeface="Montserrat" panose="00000500000000000000" pitchFamily="2" charset="0"/>
      <p:regular r:id="rId84"/>
      <p:bold r:id="rId85"/>
      <p:italic r:id="rId86"/>
      <p:boldItalic r:id="rId87"/>
    </p:embeddedFont>
    <p:embeddedFont>
      <p:font typeface="Proxima Nova" panose="020B0604020202020204" charset="0"/>
      <p:regular r:id="rId88"/>
    </p:embeddedFont>
    <p:embeddedFont>
      <p:font typeface="Proxima Nova Semibold" panose="020B0604020202020204" charset="0"/>
      <p:regular r:id="rId89"/>
    </p:embeddedFont>
    <p:embeddedFont>
      <p:font typeface="PT Sans" panose="020B0503020203020204" pitchFamily="34" charset="0"/>
      <p:regular r:id="rId90"/>
      <p:bold r:id="rId91"/>
      <p:italic r:id="rId92"/>
      <p:boldItalic r:id="rId93"/>
    </p:embeddedFont>
    <p:embeddedFont>
      <p:font typeface="Roboto Medium" panose="02000000000000000000" pitchFamily="2" charset="0"/>
      <p:regular r:id="rId94"/>
      <p:italic r:id="rId95"/>
    </p:embeddedFont>
    <p:embeddedFont>
      <p:font typeface="Sarabun" panose="020B0604020202020204" charset="-34"/>
      <p:regular r:id="rId96"/>
    </p:embeddedFont>
    <p:embeddedFont>
      <p:font typeface="Segoe UI" panose="020B0502040204020203" pitchFamily="34" charset="0"/>
      <p:regular r:id="rId97"/>
      <p:bold r:id="rId98"/>
      <p:italic r:id="rId99"/>
      <p:boldItalic r:id="rId100"/>
    </p:embeddedFont>
    <p:embeddedFont>
      <p:font typeface="Segoe UI Semibold" panose="020B0702040204020203" pitchFamily="34" charset="0"/>
      <p:bold r:id="rId101"/>
      <p:boldItalic r:id="rId10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421"/>
            <p14:sldId id="260"/>
            <p14:sldId id="427"/>
            <p14:sldId id="428"/>
            <p14:sldId id="430"/>
            <p14:sldId id="431"/>
            <p14:sldId id="436"/>
            <p14:sldId id="433"/>
            <p14:sldId id="434"/>
            <p14:sldId id="435"/>
            <p14:sldId id="259"/>
            <p14:sldId id="419"/>
            <p14:sldId id="426"/>
            <p14:sldId id="264"/>
            <p14:sldId id="432"/>
          </p14:sldIdLst>
        </p14:section>
        <p14:section name="Al-Madiyyah" id="{E9C6376D-DBAC-4C0C-B796-F897CE651637}">
          <p14:sldIdLst>
            <p14:sldId id="423"/>
            <p14:sldId id="422"/>
            <p14:sldId id="437"/>
            <p14:sldId id="439"/>
            <p14:sldId id="440"/>
            <p14:sldId id="441"/>
            <p14:sldId id="442"/>
            <p14:sldId id="275"/>
            <p14:sldId id="266"/>
          </p14:sldIdLst>
        </p14:section>
        <p14:section name="Al-Atsiriyyah" id="{20020E0F-0A61-4BD6-AFEE-2B7D74012236}">
          <p14:sldIdLst>
            <p14:sldId id="424"/>
            <p14:sldId id="425"/>
            <p14:sldId id="438"/>
          </p14:sldIdLst>
        </p14:section>
        <p14:section name="Template" id="{9BC6139C-0629-49DC-80B9-FE27470014E3}">
          <p14:sldIdLst>
            <p14:sldId id="261"/>
            <p14:sldId id="420"/>
            <p14:sldId id="380"/>
            <p14:sldId id="382"/>
            <p14:sldId id="262"/>
            <p14:sldId id="263"/>
            <p14:sldId id="381"/>
            <p14:sldId id="265"/>
            <p14:sldId id="267"/>
            <p14:sldId id="268"/>
            <p14:sldId id="269"/>
            <p14:sldId id="270"/>
            <p14:sldId id="271"/>
            <p14:sldId id="272"/>
            <p14:sldId id="273"/>
            <p14:sldId id="274"/>
            <p14:sldId id="276"/>
            <p14:sldId id="277"/>
            <p14:sldId id="280"/>
            <p14:sldId id="281"/>
            <p14:sldId id="282"/>
            <p14:sldId id="283"/>
            <p14:sldId id="284"/>
            <p14:sldId id="285"/>
            <p14:sldId id="286"/>
            <p14:sldId id="287"/>
            <p14:sldId id="288"/>
            <p14:sldId id="289"/>
            <p14:sldId id="290"/>
            <p14:sldId id="291"/>
            <p14:sldId id="292"/>
            <p14:sldId id="293"/>
            <p14:sldId id="294"/>
            <p14:sldId id="257"/>
          </p14:sldIdLst>
        </p14:section>
      </p14:sectionLst>
    </p:ext>
    <p:ext uri="{EFAFB233-063F-42B5-8137-9DF3F51BA10A}">
      <p15:sldGuideLst xmlns:p15="http://schemas.microsoft.com/office/powerpoint/2012/main">
        <p15:guide id="2" pos="5511" userDrawn="1">
          <p15:clr>
            <a:srgbClr val="A4A3A4"/>
          </p15:clr>
        </p15:guide>
        <p15:guide id="3" orient="horz" pos="189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F72"/>
    <a:srgbClr val="DB4437"/>
    <a:srgbClr val="42A5F5"/>
    <a:srgbClr val="F4B400"/>
    <a:srgbClr val="2E2E2E"/>
    <a:srgbClr val="4285F4"/>
    <a:srgbClr val="1C1C1C"/>
    <a:srgbClr val="E17545"/>
    <a:srgbClr val="71627A"/>
    <a:srgbClr val="473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64" autoAdjust="0"/>
    <p:restoredTop sz="94049" autoAdjust="0"/>
  </p:normalViewPr>
  <p:slideViewPr>
    <p:cSldViewPr showGuides="1">
      <p:cViewPr varScale="1">
        <p:scale>
          <a:sx n="72" d="100"/>
          <a:sy n="72" d="100"/>
        </p:scale>
        <p:origin x="1188" y="60"/>
      </p:cViewPr>
      <p:guideLst>
        <p:guide pos="5511"/>
        <p:guide orient="horz" pos="189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28"/>
    </p:cViewPr>
  </p:sorterViewPr>
  <p:notesViewPr>
    <p:cSldViewPr>
      <p:cViewPr varScale="1">
        <p:scale>
          <a:sx n="53" d="100"/>
          <a:sy n="53" d="100"/>
        </p:scale>
        <p:origin x="2648" y="40"/>
      </p:cViewPr>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handoutMaster" Target="handoutMasters/handoutMaster1.xml"/><Relationship Id="rId84" Type="http://schemas.openxmlformats.org/officeDocument/2006/relationships/font" Target="fonts/font16.fntdata"/><Relationship Id="rId89" Type="http://schemas.openxmlformats.org/officeDocument/2006/relationships/font" Target="fonts/font21.fntdata"/><Relationship Id="rId16" Type="http://schemas.openxmlformats.org/officeDocument/2006/relationships/slide" Target="slides/slide14.xml"/><Relationship Id="rId107" Type="http://schemas.openxmlformats.org/officeDocument/2006/relationships/tableStyles" Target="tableStyle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6.fntdata"/><Relationship Id="rId79" Type="http://schemas.openxmlformats.org/officeDocument/2006/relationships/font" Target="fonts/font11.fntdata"/><Relationship Id="rId102" Type="http://schemas.openxmlformats.org/officeDocument/2006/relationships/font" Target="fonts/font34.fntdata"/><Relationship Id="rId5" Type="http://schemas.openxmlformats.org/officeDocument/2006/relationships/slide" Target="slides/slide3.xml"/><Relationship Id="rId90" Type="http://schemas.openxmlformats.org/officeDocument/2006/relationships/font" Target="fonts/font22.fntdata"/><Relationship Id="rId95" Type="http://schemas.openxmlformats.org/officeDocument/2006/relationships/font" Target="fonts/font2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1.fntdata"/><Relationship Id="rId80" Type="http://schemas.openxmlformats.org/officeDocument/2006/relationships/font" Target="fonts/font12.fntdata"/><Relationship Id="rId85" Type="http://schemas.openxmlformats.org/officeDocument/2006/relationships/font" Target="fonts/font17.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commentAuthors" Target="commentAuthor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2.fntdata"/><Relationship Id="rId75" Type="http://schemas.openxmlformats.org/officeDocument/2006/relationships/font" Target="fonts/font7.fntdata"/><Relationship Id="rId83" Type="http://schemas.openxmlformats.org/officeDocument/2006/relationships/font" Target="fonts/font15.fntdata"/><Relationship Id="rId88" Type="http://schemas.openxmlformats.org/officeDocument/2006/relationships/font" Target="fonts/font20.fntdata"/><Relationship Id="rId91" Type="http://schemas.openxmlformats.org/officeDocument/2006/relationships/font" Target="fonts/font23.fntdata"/><Relationship Id="rId96"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94" Type="http://schemas.openxmlformats.org/officeDocument/2006/relationships/font" Target="fonts/font26.fntdata"/><Relationship Id="rId99" Type="http://schemas.openxmlformats.org/officeDocument/2006/relationships/font" Target="fonts/font31.fntdata"/><Relationship Id="rId101" Type="http://schemas.openxmlformats.org/officeDocument/2006/relationships/font" Target="fonts/font3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8.fntdata"/><Relationship Id="rId97" Type="http://schemas.openxmlformats.org/officeDocument/2006/relationships/font" Target="fonts/font29.fntdata"/><Relationship Id="rId104"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3.fntdata"/><Relationship Id="rId92" Type="http://schemas.openxmlformats.org/officeDocument/2006/relationships/font" Target="fonts/font2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9.fntdata"/><Relationship Id="rId61" Type="http://schemas.openxmlformats.org/officeDocument/2006/relationships/slide" Target="slides/slide59.xml"/><Relationship Id="rId82"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9.fntdata"/><Relationship Id="rId100" Type="http://schemas.openxmlformats.org/officeDocument/2006/relationships/font" Target="fonts/font32.fntdata"/><Relationship Id="rId105"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4.fntdata"/><Relationship Id="rId93" Type="http://schemas.openxmlformats.org/officeDocument/2006/relationships/font" Target="fonts/font25.fntdata"/><Relationship Id="rId98" Type="http://schemas.openxmlformats.org/officeDocument/2006/relationships/font" Target="fonts/font30.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2/19/2023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dirty="0" err="1"/>
              <a:t>Perlu</a:t>
            </a:r>
            <a:r>
              <a:rPr dirty="0"/>
              <a:t> </a:t>
            </a:r>
            <a:r>
              <a:rPr dirty="0" err="1"/>
              <a:t>direvisi</a:t>
            </a:r>
            <a:r>
              <a:rPr dirty="0"/>
              <a:t>.</a:t>
            </a:r>
          </a:p>
        </p:txBody>
      </p:sp>
    </p:spTree>
    <p:extLst>
      <p:ext uri="{BB962C8B-B14F-4D97-AF65-F5344CB8AC3E}">
        <p14:creationId xmlns:p14="http://schemas.microsoft.com/office/powerpoint/2010/main" val="358956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3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093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909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0476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4484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4610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450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81586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79971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8284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69777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428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7992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0808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453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041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510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887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userDrawn="1">
  <p:cSld name="BIG_NUMBER">
    <p:spTree>
      <p:nvGrpSpPr>
        <p:cNvPr id="1" name="Shape 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 name="Shape 149"/>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1_CUSTOM_6">
    <p:spTree>
      <p:nvGrpSpPr>
        <p:cNvPr id="1" name="Shape 158"/>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userDrawn="1">
  <p:cSld name="2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userDrawn="1">
  <p:cSld name="CUSTOM_3">
    <p:spTree>
      <p:nvGrpSpPr>
        <p:cNvPr id="1" name="Shape 245"/>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userDrawn="1">
  <p:cSld name="ONE_COLUMN_TEXT">
    <p:spTree>
      <p:nvGrpSpPr>
        <p:cNvPr id="1" name="Shape 52"/>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reserve="1" userDrawn="1">
  <p:cSld name="1_Main point">
    <p:spTree>
      <p:nvGrpSpPr>
        <p:cNvPr id="1" name="Shape 57"/>
        <p:cNvGrpSpPr/>
        <p:nvPr/>
      </p:nvGrpSpPr>
      <p:grpSpPr>
        <a:xfrm>
          <a:off x="0" y="0"/>
          <a:ext cx="0" cy="0"/>
          <a:chOff x="0" y="0"/>
          <a:chExt cx="0" cy="0"/>
        </a:xfrm>
      </p:grpSpPr>
    </p:spTree>
    <p:extLst>
      <p:ext uri="{BB962C8B-B14F-4D97-AF65-F5344CB8AC3E}">
        <p14:creationId xmlns:p14="http://schemas.microsoft.com/office/powerpoint/2010/main" val="2018312737"/>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4"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png"/><Relationship Id="rId7" Type="http://schemas.openxmlformats.org/officeDocument/2006/relationships/slide" Target="slide19.xml"/><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image" Target="../media/image2.png"/><Relationship Id="rId11" Type="http://schemas.openxmlformats.org/officeDocument/2006/relationships/image" Target="../media/image3.png"/><Relationship Id="rId5" Type="http://schemas.openxmlformats.org/officeDocument/2006/relationships/image" Target="../media/image1.png"/><Relationship Id="rId10" Type="http://schemas.openxmlformats.org/officeDocument/2006/relationships/slide" Target="slide28.xml"/><Relationship Id="rId4" Type="http://schemas.openxmlformats.org/officeDocument/2006/relationships/slide" Target="slide4.xml"/><Relationship Id="rId9"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37.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3.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7.png"/></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44.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45.xml"/><Relationship Id="rId1" Type="http://schemas.openxmlformats.org/officeDocument/2006/relationships/slideLayout" Target="../slideLayouts/slideLayout19.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46.xml"/><Relationship Id="rId1" Type="http://schemas.openxmlformats.org/officeDocument/2006/relationships/slideLayout" Target="../slideLayouts/slideLayout35.xml"/><Relationship Id="rId4" Type="http://schemas.openxmlformats.org/officeDocument/2006/relationships/hyperlink" Target="https://fonts.google.com/specimen/Sarabu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7.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5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8.xml"/><Relationship Id="rId1" Type="http://schemas.openxmlformats.org/officeDocument/2006/relationships/slideLayout" Target="../slideLayouts/slideLayout3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4.xml"/></Relationships>
</file>

<file path=ppt/slides/_rels/slide5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5.xml"/></Relationships>
</file>

<file path=ppt/slides/_rels/slide64.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9.xml"/><Relationship Id="rId7" Type="http://schemas.openxmlformats.org/officeDocument/2006/relationships/slide" Target="slide5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61.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26.xml"/><Relationship Id="rId11" Type="http://schemas.openxmlformats.org/officeDocument/2006/relationships/hyperlink" Target="http://bit.ly/30B07Gq" TargetMode="External"/><Relationship Id="rId5" Type="http://schemas.openxmlformats.org/officeDocument/2006/relationships/slide" Target="slide47.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8.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a:solidFill>
            <a:schemeClr val="tx2"/>
          </a:solidFill>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18" y="201293"/>
            <a:ext cx="2513965" cy="2825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684CAE43-7B55-6D3A-025A-4B78104B35A9}"/>
              </a:ext>
            </a:extLst>
          </p:cNvPr>
          <p:cNvGrpSpPr/>
          <p:nvPr/>
        </p:nvGrpSpPr>
        <p:grpSpPr>
          <a:xfrm>
            <a:off x="2644042" y="1289338"/>
            <a:ext cx="3855917" cy="2002412"/>
            <a:chOff x="6279796" y="82635"/>
            <a:chExt cx="1317459" cy="684168"/>
          </a:xfrm>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5AE5FCE-0F00-5AAF-BB8C-5E6A4C58D97A}"/>
                </a:ext>
              </a:extLst>
            </p:cNvPr>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2;p61">
              <a:extLst>
                <a:ext uri="{FF2B5EF4-FFF2-40B4-BE49-F238E27FC236}">
                  <a16:creationId xmlns:a16="http://schemas.microsoft.com/office/drawing/2014/main" id="{3EB388DF-0AA9-F0F9-EFC0-BBD57350CC50}"/>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33;p61">
              <a:extLst>
                <a:ext uri="{FF2B5EF4-FFF2-40B4-BE49-F238E27FC236}">
                  <a16:creationId xmlns:a16="http://schemas.microsoft.com/office/drawing/2014/main" id="{C6099A60-0F87-7FCE-33E6-16CE72FB7C79}"/>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4;p61">
              <a:extLst>
                <a:ext uri="{FF2B5EF4-FFF2-40B4-BE49-F238E27FC236}">
                  <a16:creationId xmlns:a16="http://schemas.microsoft.com/office/drawing/2014/main" id="{1FFAD903-4EA2-756D-DC2A-CF6AC9E32C2D}"/>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5;p61">
              <a:extLst>
                <a:ext uri="{FF2B5EF4-FFF2-40B4-BE49-F238E27FC236}">
                  <a16:creationId xmlns:a16="http://schemas.microsoft.com/office/drawing/2014/main" id="{815E097A-0787-F442-9CFB-C96D9FC194E2}"/>
                </a:ext>
              </a:extLst>
            </p:cNvPr>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6;p61">
              <a:extLst>
                <a:ext uri="{FF2B5EF4-FFF2-40B4-BE49-F238E27FC236}">
                  <a16:creationId xmlns:a16="http://schemas.microsoft.com/office/drawing/2014/main" id="{A4D148B2-9BA5-2D28-AD35-1D8C5C9FF269}"/>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7;p61">
              <a:extLst>
                <a:ext uri="{FF2B5EF4-FFF2-40B4-BE49-F238E27FC236}">
                  <a16:creationId xmlns:a16="http://schemas.microsoft.com/office/drawing/2014/main" id="{A576047C-2848-75A0-E3FB-7309F8A015C1}"/>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8;p61">
              <a:extLst>
                <a:ext uri="{FF2B5EF4-FFF2-40B4-BE49-F238E27FC236}">
                  <a16:creationId xmlns:a16="http://schemas.microsoft.com/office/drawing/2014/main" id="{A5C24F02-38E5-5C98-EEC3-15FC8DA7DD2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339;p61">
              <a:extLst>
                <a:ext uri="{FF2B5EF4-FFF2-40B4-BE49-F238E27FC236}">
                  <a16:creationId xmlns:a16="http://schemas.microsoft.com/office/drawing/2014/main" id="{6A18AA99-3186-033B-CCEF-12D2F0F24372}"/>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92;p31">
            <a:extLst>
              <a:ext uri="{FF2B5EF4-FFF2-40B4-BE49-F238E27FC236}">
                <a16:creationId xmlns:a16="http://schemas.microsoft.com/office/drawing/2014/main" id="{25CFFE73-4000-08D5-7FE0-280F5172B06D}"/>
              </a:ext>
            </a:extLst>
          </p:cNvPr>
          <p:cNvSpPr txBox="1">
            <a:spLocks/>
          </p:cNvSpPr>
          <p:nvPr/>
        </p:nvSpPr>
        <p:spPr>
          <a:xfrm>
            <a:off x="3227407" y="3795750"/>
            <a:ext cx="2689185" cy="682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altLang="en-GB" sz="1600" dirty="0">
                <a:latin typeface="Google Sans Medium" panose="020B0603030502040203" pitchFamily="34" charset="0"/>
                <a:cs typeface="SF UI Display" panose="00000800000000000000" pitchFamily="2" charset="0"/>
              </a:rPr>
              <a:t>KELOMPOK 1</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I’JAZ ILMI</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0 -0.04383 L 0 0.04383 " pathEditMode="relative" rAng="0" ptsTypes="AA">
                                      <p:cBhvr>
                                        <p:cTn id="6" dur="1000" fill="hold"/>
                                        <p:tgtEl>
                                          <p:spTgt spid="2"/>
                                        </p:tgtEl>
                                        <p:attrNameLst>
                                          <p:attrName>ppt_x</p:attrName>
                                          <p:attrName>ppt_y</p:attrName>
                                        </p:attrNameLst>
                                      </p:cBhvr>
                                      <p:rCtr x="0" y="43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1" name="Text Box 2">
            <a:extLst>
              <a:ext uri="{FF2B5EF4-FFF2-40B4-BE49-F238E27FC236}">
                <a16:creationId xmlns:a16="http://schemas.microsoft.com/office/drawing/2014/main" id="{7F052872-D8E4-BE68-E5C1-6A7100218BFE}"/>
              </a:ext>
            </a:extLst>
          </p:cNvPr>
          <p:cNvSpPr txBox="1"/>
          <p:nvPr/>
        </p:nvSpPr>
        <p:spPr>
          <a:xfrm>
            <a:off x="3636295" y="2221224"/>
            <a:ext cx="5183902" cy="1431161"/>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2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السَّمَاءِ فَسَوّٰىهُنَّ سَبْعَ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سَمٰوٰتٍ</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412036"/>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a:t>
            </a:r>
            <a:endParaRPr lang="en-US" altLang="ja-JP" sz="2000" dirty="0">
              <a:latin typeface="Google Sans Medium" panose="020B0603030502040203" pitchFamily="34" charset="0"/>
              <a:cs typeface="Google Sans Medium" panose="020B0603030502040203" charset="0"/>
            </a:endParaRPr>
          </a:p>
        </p:txBody>
      </p:sp>
      <p:sp>
        <p:nvSpPr>
          <p:cNvPr id="13" name="Title 1">
            <a:extLst>
              <a:ext uri="{FF2B5EF4-FFF2-40B4-BE49-F238E27FC236}">
                <a16:creationId xmlns:a16="http://schemas.microsoft.com/office/drawing/2014/main" id="{E4408FAD-C9D6-95FF-1305-705B9B3A2B87}"/>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grpSp>
        <p:nvGrpSpPr>
          <p:cNvPr id="37" name="Group 36">
            <a:extLst>
              <a:ext uri="{FF2B5EF4-FFF2-40B4-BE49-F238E27FC236}">
                <a16:creationId xmlns:a16="http://schemas.microsoft.com/office/drawing/2014/main" id="{2D2B9EBE-A6A8-4165-2FB1-2008257A92F0}"/>
              </a:ext>
            </a:extLst>
          </p:cNvPr>
          <p:cNvGrpSpPr/>
          <p:nvPr/>
        </p:nvGrpSpPr>
        <p:grpSpPr>
          <a:xfrm>
            <a:off x="16524098" y="1498695"/>
            <a:ext cx="5183902" cy="2998061"/>
            <a:chOff x="3657" y="931"/>
            <a:chExt cx="7328" cy="4511"/>
          </a:xfrm>
          <a:noFill/>
        </p:grpSpPr>
        <p:sp>
          <p:nvSpPr>
            <p:cNvPr id="38" name="Text Box 1">
              <a:extLst>
                <a:ext uri="{FF2B5EF4-FFF2-40B4-BE49-F238E27FC236}">
                  <a16:creationId xmlns:a16="http://schemas.microsoft.com/office/drawing/2014/main" id="{F485C016-A064-DB07-2A5E-5C5673B145E3}"/>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9" name="Text Box 2">
              <a:extLst>
                <a:ext uri="{FF2B5EF4-FFF2-40B4-BE49-F238E27FC236}">
                  <a16:creationId xmlns:a16="http://schemas.microsoft.com/office/drawing/2014/main" id="{6ECDAC27-828D-C7E4-2281-1E388438140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40" name="Text Box 3">
              <a:extLst>
                <a:ext uri="{FF2B5EF4-FFF2-40B4-BE49-F238E27FC236}">
                  <a16:creationId xmlns:a16="http://schemas.microsoft.com/office/drawing/2014/main" id="{CC7A3131-E19B-E449-4C96-4F0F035E8B60}"/>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Tree>
    <p:extLst>
      <p:ext uri="{BB962C8B-B14F-4D97-AF65-F5344CB8AC3E}">
        <p14:creationId xmlns:p14="http://schemas.microsoft.com/office/powerpoint/2010/main" val="583541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3" name="Group 12">
            <a:extLst>
              <a:ext uri="{FF2B5EF4-FFF2-40B4-BE49-F238E27FC236}">
                <a16:creationId xmlns:a16="http://schemas.microsoft.com/office/drawing/2014/main" id="{74CE7285-0BD2-2F2D-3BDE-287F361ED25E}"/>
              </a:ext>
            </a:extLst>
          </p:cNvPr>
          <p:cNvGrpSpPr/>
          <p:nvPr/>
        </p:nvGrpSpPr>
        <p:grpSpPr>
          <a:xfrm>
            <a:off x="11196098" y="1347750"/>
            <a:ext cx="5183902" cy="2978786"/>
            <a:chOff x="3657" y="517"/>
            <a:chExt cx="7328" cy="4482"/>
          </a:xfrm>
          <a:noFill/>
        </p:grpSpPr>
        <p:sp>
          <p:nvSpPr>
            <p:cNvPr id="14" name="Text Box 2">
              <a:extLst>
                <a:ext uri="{FF2B5EF4-FFF2-40B4-BE49-F238E27FC236}">
                  <a16:creationId xmlns:a16="http://schemas.microsoft.com/office/drawing/2014/main" id="{A1FEE5C3-A903-53D1-0D7C-3D78A01FCAA4}"/>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8" name="Text Box 3">
              <a:extLst>
                <a:ext uri="{FF2B5EF4-FFF2-40B4-BE49-F238E27FC236}">
                  <a16:creationId xmlns:a16="http://schemas.microsoft.com/office/drawing/2014/main" id="{A421EDD7-D10A-95BB-73E5-E0DF00AF8349}"/>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636295" y="1498695"/>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D62D2F3-8108-8AF4-824B-5CE0CED3A653}"/>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E3B0E15E-54A2-E299-809C-41FFFED94D85}"/>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93827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64964"/>
            <a:ext cx="5183902" cy="3050564"/>
            <a:chOff x="3657" y="517"/>
            <a:chExt cx="7328" cy="4590"/>
          </a:xfrm>
          <a:noFill/>
        </p:grpSpPr>
        <p:sp>
          <p:nvSpPr>
            <p:cNvPr id="21" name="Text Box 2">
              <a:extLst>
                <a:ext uri="{FF2B5EF4-FFF2-40B4-BE49-F238E27FC236}">
                  <a16:creationId xmlns:a16="http://schemas.microsoft.com/office/drawing/2014/main" id="{7F052872-D8E4-BE68-E5C1-6A7100218BFE}"/>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a:t>
              </a:r>
              <a:r>
                <a:rPr lang="ar-SA" altLang="ar-SA" dirty="0">
                  <a:solidFill>
                    <a:schemeClr val="bg2"/>
                  </a:solidFill>
                  <a:sym typeface="Work Sans"/>
                </a:rPr>
                <a:t>السَّمَاءِ</a:t>
              </a:r>
              <a:r>
                <a:rPr lang="ar-SA" altLang="ar-SA" dirty="0">
                  <a:sym typeface="Work Sans"/>
                </a:rPr>
                <a:t>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2842"/>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a:t>
              </a:r>
              <a:r>
                <a:rPr lang="ar-SA" altLang="ar-SA" dirty="0">
                  <a:solidFill>
                    <a:schemeClr val="bg2"/>
                  </a:solidFill>
                  <a:sym typeface="Work Sans"/>
                </a:rPr>
                <a:t>السَّمَاءِۚ</a:t>
              </a:r>
              <a:r>
                <a:rPr lang="ar-SA" altLang="ar-SA" dirty="0">
                  <a:sym typeface="Work Sans"/>
                </a:rPr>
                <a:t>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8" name="Group 17">
            <a:extLst>
              <a:ext uri="{FF2B5EF4-FFF2-40B4-BE49-F238E27FC236}">
                <a16:creationId xmlns:a16="http://schemas.microsoft.com/office/drawing/2014/main" id="{51C51B76-930F-FC3E-0FBB-8C44BA53209B}"/>
              </a:ext>
            </a:extLst>
          </p:cNvPr>
          <p:cNvGrpSpPr/>
          <p:nvPr/>
        </p:nvGrpSpPr>
        <p:grpSpPr>
          <a:xfrm>
            <a:off x="-9252000" y="1517689"/>
            <a:ext cx="5183902" cy="2998061"/>
            <a:chOff x="3657" y="931"/>
            <a:chExt cx="7328" cy="4511"/>
          </a:xfrm>
          <a:noFill/>
        </p:grpSpPr>
        <p:sp>
          <p:nvSpPr>
            <p:cNvPr id="20" name="Text Box 1">
              <a:extLst>
                <a:ext uri="{FF2B5EF4-FFF2-40B4-BE49-F238E27FC236}">
                  <a16:creationId xmlns:a16="http://schemas.microsoft.com/office/drawing/2014/main" id="{5576F37B-820D-64AF-5571-FA0339AD60FF}"/>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4" name="Text Box 2">
              <a:extLst>
                <a:ext uri="{FF2B5EF4-FFF2-40B4-BE49-F238E27FC236}">
                  <a16:creationId xmlns:a16="http://schemas.microsoft.com/office/drawing/2014/main" id="{43D78786-5D08-78EA-804A-2C655E82968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35" name="Text Box 3">
              <a:extLst>
                <a:ext uri="{FF2B5EF4-FFF2-40B4-BE49-F238E27FC236}">
                  <a16:creationId xmlns:a16="http://schemas.microsoft.com/office/drawing/2014/main" id="{95C0C8DD-C13B-30A7-F9BB-DD805237ED6F}"/>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14" name="Text Box 2">
            <a:extLst>
              <a:ext uri="{FF2B5EF4-FFF2-40B4-BE49-F238E27FC236}">
                <a16:creationId xmlns:a16="http://schemas.microsoft.com/office/drawing/2014/main" id="{310EA078-6CF0-FC6F-1903-3D67D62E5EE4}"/>
              </a:ext>
            </a:extLst>
          </p:cNvPr>
          <p:cNvSpPr txBox="1"/>
          <p:nvPr/>
        </p:nvSpPr>
        <p:spPr>
          <a:xfrm>
            <a:off x="11412098" y="1450244"/>
            <a:ext cx="5183902" cy="2973122"/>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dirty="0"/>
              <a:t>اِنَّ فِيْ خَلْقِ السَّمٰوٰتِ وَالْاَرْضِ وَاخْتِلَافِ الَّيْلِ وَالنَّهَارِ وَالْفُلْكِ الَّتِيْ تَجْرِيْ فِى الْبَحْرِ بِمَا يَنْفَعُ النَّاسَ وَمَآ اَنْزَلَ اللّٰهُ مِنَ السَّمَاءِ مِنْ مَّاءٍ فَاَحْيَا بِهِ الْاَرْضَ بَعْدَ مَوْتِهَا وَبَثَّ فِيْهَا مِنْ كُلِّ دَاۤبَّةٍ ۖ وَّتَصْرِيْفِ الرِّيٰحِ وَالسَّحَابِ الْمُسَخَّرِ بَيْنَ السَّمَاءِ وَالْاَرْضِ لَاٰيٰتٍ لِّقَوْمٍ يَّعْقِلُوْنَ</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60F63798-60AF-C1C3-76F5-E8ABE3D0F8C8}"/>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215316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9" name="Group 8">
            <a:extLst>
              <a:ext uri="{FF2B5EF4-FFF2-40B4-BE49-F238E27FC236}">
                <a16:creationId xmlns:a16="http://schemas.microsoft.com/office/drawing/2014/main" id="{6BA3A060-28D3-B369-8AE9-387A66BAFD5D}"/>
              </a:ext>
            </a:extLst>
          </p:cNvPr>
          <p:cNvGrpSpPr/>
          <p:nvPr/>
        </p:nvGrpSpPr>
        <p:grpSpPr>
          <a:xfrm>
            <a:off x="-9323902" y="1563750"/>
            <a:ext cx="5183902" cy="2978786"/>
            <a:chOff x="3657" y="517"/>
            <a:chExt cx="7328" cy="4482"/>
          </a:xfrm>
          <a:noFill/>
        </p:grpSpPr>
        <p:sp>
          <p:nvSpPr>
            <p:cNvPr id="10" name="Text Box 2">
              <a:extLst>
                <a:ext uri="{FF2B5EF4-FFF2-40B4-BE49-F238E27FC236}">
                  <a16:creationId xmlns:a16="http://schemas.microsoft.com/office/drawing/2014/main" id="{59FF4657-204D-345E-49A4-C0BD0F180482}"/>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1" name="Text Box 3">
              <a:extLst>
                <a:ext uri="{FF2B5EF4-FFF2-40B4-BE49-F238E27FC236}">
                  <a16:creationId xmlns:a16="http://schemas.microsoft.com/office/drawing/2014/main" id="{A9C5AEC1-F896-6804-AA9E-6F5A581F2C90}"/>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sp>
        <p:nvSpPr>
          <p:cNvPr id="21" name="Text Box 2">
            <a:extLst>
              <a:ext uri="{FF2B5EF4-FFF2-40B4-BE49-F238E27FC236}">
                <a16:creationId xmlns:a16="http://schemas.microsoft.com/office/drawing/2014/main" id="{7F052872-D8E4-BE68-E5C1-6A7100218BFE}"/>
              </a:ext>
            </a:extLst>
          </p:cNvPr>
          <p:cNvSpPr txBox="1"/>
          <p:nvPr/>
        </p:nvSpPr>
        <p:spPr>
          <a:xfrm>
            <a:off x="3636295" y="1464145"/>
            <a:ext cx="5183902" cy="3051605"/>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5000"/>
              </a:lnSpc>
            </a:pPr>
            <a:r>
              <a:rPr lang="ar-SA" dirty="0"/>
              <a:t>اِنَّ فِيْ خَلْقِ السَّمٰوٰتِ وَالْاَرْضِ وَاخْتِلَافِ الَّيْلِ وَالنَّهَارِ وَالْفُلْكِ الَّتِيْ تَجْرِيْ فِى الْبَحْرِ بِمَا يَنْفَعُ النَّاسَ وَمَآ اَنْزَلَ اللّٰهُ مِنَ </a:t>
            </a:r>
            <a:r>
              <a:rPr lang="ar-SA" dirty="0">
                <a:solidFill>
                  <a:schemeClr val="bg2"/>
                </a:solidFill>
              </a:rPr>
              <a:t>السَّمَاءِ</a:t>
            </a:r>
            <a:r>
              <a:rPr lang="ar-SA" dirty="0"/>
              <a:t> مِنْ مَّاءٍ فَاَحْيَا بِهِ الْاَرْضَ بَعْدَ مَوْتِهَا وَبَثَّ فِيْهَا مِنْ كُلِّ دَاۤبَّةٍ ۖ وَّتَصْرِيْفِ الرِّيٰحِ وَالسَّحَابِ الْمُسَخَّرِ بَيْنَ </a:t>
            </a:r>
            <a:r>
              <a:rPr lang="ar-SA" dirty="0">
                <a:solidFill>
                  <a:schemeClr val="bg2"/>
                </a:solidFill>
              </a:rPr>
              <a:t>السَّمَاءِ</a:t>
            </a:r>
            <a:r>
              <a:rPr lang="ar-SA" dirty="0"/>
              <a:t> وَالْاَرْضِ لَاٰيٰتٍ لِّقَوْمٍ يَّعْقِلُوْنَ</a:t>
            </a:r>
          </a:p>
          <a:p>
            <a:pPr>
              <a:lnSpc>
                <a:spcPct val="135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13" name="TextBox 12">
            <a:extLst>
              <a:ext uri="{FF2B5EF4-FFF2-40B4-BE49-F238E27FC236}">
                <a16:creationId xmlns:a16="http://schemas.microsoft.com/office/drawing/2014/main" id="{C5D75D68-2467-CEEC-EA02-B42A0C15E681}"/>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2"/>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468066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544569" y="407970"/>
            <a:ext cx="2611431" cy="1331595"/>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t>
            </a:r>
          </a:p>
        </p:txBody>
      </p:sp>
      <p:sp>
        <p:nvSpPr>
          <p:cNvPr id="332" name="Google Shape;332;p34"/>
          <p:cNvSpPr txBox="1">
            <a:spLocks noGrp="1"/>
          </p:cNvSpPr>
          <p:nvPr>
            <p:ph type="body" idx="4294967295"/>
          </p:nvPr>
        </p:nvSpPr>
        <p:spPr>
          <a:xfrm>
            <a:off x="1980000" y="1523699"/>
            <a:ext cx="5570091" cy="3424051"/>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Yang dimaksud dengan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a:t>
            </a:r>
            <a:r>
              <a:rPr lang="ar-SA" altLang="en-US" sz="3000" dirty="0">
                <a:latin typeface="Segoe UI Semibold" panose="020B0702040204020203" pitchFamily="34" charset="0"/>
                <a:cs typeface="Segoe UI Semibold" panose="020B0702040204020203" pitchFamily="34" charset="0"/>
              </a:rPr>
              <a:t>السماوات</a:t>
            </a:r>
            <a:r>
              <a:rPr lang="ar-SA" altLang="en-US" sz="3000" dirty="0">
                <a:latin typeface="Segoe UI" panose="020B0502040204020203" charset="0"/>
                <a:cs typeface="Segoe UI" panose="020B0502040204020203" charset="0"/>
              </a:rPr>
              <a:t> </a:t>
            </a:r>
            <a:r>
              <a:rPr lang="ar-SA" altLang="en-US" sz="3000" dirty="0">
                <a:latin typeface="Segoe UI Semibold" panose="020B0702040204020203" pitchFamily="34" charset="0"/>
                <a:cs typeface="Segoe UI Semibold" panose="020B0702040204020203" pitchFamily="34" charset="0"/>
              </a:rPr>
              <a:t>الغازية</a:t>
            </a:r>
            <a:r>
              <a:rPr lang="id-ID" altLang="en-US" sz="3000" dirty="0">
                <a:latin typeface="Segoe UI Semibold" panose="020B0702040204020203" pitchFamily="34" charset="0"/>
                <a:cs typeface="Segoe UI Semibold" panose="020B0702040204020203" pitchFamily="34" charset="0"/>
              </a:rPr>
              <a:t>      </a:t>
            </a:r>
            <a:r>
              <a:rPr lang="id-ID" altLang="ar-SA" sz="3000" dirty="0">
                <a:latin typeface="Segoe UI" panose="020B0502040204020203" charset="0"/>
                <a:cs typeface="Segoe UI" panose="020B0502040204020203" charset="0"/>
              </a:rPr>
              <a:t>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adala</a:t>
            </a:r>
            <a:r>
              <a:rPr lang="en-US" altLang="id-ID" sz="3000" dirty="0">
                <a:latin typeface="Google Sans" panose="020B0503030502040204" charset="0"/>
                <a:cs typeface="Google Sans" panose="020B0503030502040204" charset="0"/>
              </a:rPr>
              <a:t>h </a:t>
            </a:r>
            <a:r>
              <a:rPr lang="en-US" altLang="id-ID" sz="3000" dirty="0" err="1">
                <a:latin typeface="Google Sans" panose="020B0503030502040204" charset="0"/>
                <a:cs typeface="Google Sans" panose="020B0503030502040204" charset="0"/>
              </a:rPr>
              <a:t>atmosfer</a:t>
            </a:r>
            <a:r>
              <a:rPr lang="en-US"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langit</a:t>
            </a:r>
            <a:r>
              <a:rPr lang="id-ID"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Bumi</a:t>
            </a:r>
            <a:r>
              <a:rPr lang="en-US" altLang="id-ID" sz="3000" dirty="0">
                <a:latin typeface="Google Sans" panose="020B050303050204020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1415348" flipH="1">
            <a:off x="2592769" y="-1207481"/>
            <a:ext cx="4163771" cy="4163771"/>
          </a:xfrm>
          <a:prstGeom prst="blockArc">
            <a:avLst>
              <a:gd name="adj1" fmla="val 10329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7852255" y="3908005"/>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3961157">
            <a:off x="-3000825" y="28529"/>
            <a:ext cx="7215167" cy="3421351"/>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8917557" flipH="1">
            <a:off x="7053499" y="3083268"/>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1182455" y="4823909"/>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114;p13">
            <a:extLst>
              <a:ext uri="{FF2B5EF4-FFF2-40B4-BE49-F238E27FC236}">
                <a16:creationId xmlns:a16="http://schemas.microsoft.com/office/drawing/2014/main" id="{C5C815AD-36C0-10DC-B2D1-C00D80D4CEAE}"/>
              </a:ext>
            </a:extLst>
          </p:cNvPr>
          <p:cNvSpPr/>
          <p:nvPr/>
        </p:nvSpPr>
        <p:spPr>
          <a:xfrm rot="14613342">
            <a:off x="9589836" y="-1566594"/>
            <a:ext cx="388374" cy="3729297"/>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8" name="Google Shape;115;p13">
            <a:extLst>
              <a:ext uri="{FF2B5EF4-FFF2-40B4-BE49-F238E27FC236}">
                <a16:creationId xmlns:a16="http://schemas.microsoft.com/office/drawing/2014/main" id="{C09DADFB-2720-AA7F-487B-E48A7B93AB04}"/>
              </a:ext>
            </a:extLst>
          </p:cNvPr>
          <p:cNvSpPr/>
          <p:nvPr/>
        </p:nvSpPr>
        <p:spPr>
          <a:xfrm rot="9296026">
            <a:off x="7780604" y="-252214"/>
            <a:ext cx="662427" cy="1228405"/>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9" name="Rectangles 2">
            <a:extLst>
              <a:ext uri="{FF2B5EF4-FFF2-40B4-BE49-F238E27FC236}">
                <a16:creationId xmlns:a16="http://schemas.microsoft.com/office/drawing/2014/main" id="{7B49A678-4D37-87DE-9222-210F1F083024}"/>
              </a:ext>
            </a:extLst>
          </p:cNvPr>
          <p:cNvSpPr/>
          <p:nvPr/>
        </p:nvSpPr>
        <p:spPr>
          <a:xfrm>
            <a:off x="4164140" y="3659067"/>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61;p8">
            <a:extLst>
              <a:ext uri="{FF2B5EF4-FFF2-40B4-BE49-F238E27FC236}">
                <a16:creationId xmlns:a16="http://schemas.microsoft.com/office/drawing/2014/main" id="{3CAFF05E-CF90-EAB4-AD67-293BC505DEDF}"/>
              </a:ext>
            </a:extLst>
          </p:cNvPr>
          <p:cNvSpPr/>
          <p:nvPr/>
        </p:nvSpPr>
        <p:spPr>
          <a:xfrm flipH="1">
            <a:off x="7002900" y="19237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9750"/>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ar-SA" altLang="id-ID" sz="2000" dirty="0">
                <a:solidFill>
                  <a:schemeClr val="bg2"/>
                </a:solidFill>
                <a:latin typeface="Segoe UI Semibold" panose="020B0702040204020203" pitchFamily="34" charset="0"/>
                <a:cs typeface="Segoe UI Semibold" panose="020B0702040204020203" pitchFamily="34" charset="0"/>
              </a:rPr>
              <a:t> </a:t>
            </a: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236148"/>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012905"/>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44338" y="2930589"/>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57862" y="4184927"/>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68361"/>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1" y="-1479072"/>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6953"/>
            <a:ext cx="2741101" cy="1409232"/>
          </a:xfrm>
          <a:prstGeom prst="rect">
            <a:avLst/>
          </a:prstGeom>
          <a:noFill/>
        </p:spPr>
        <p:txBody>
          <a:bodyPr wrap="square" rtlCol="0">
            <a:spAutoFit/>
          </a:bodyPr>
          <a:lstStyle/>
          <a:p>
            <a:pPr eaLnBrk="1" fontAlgn="auto" latinLnBrk="0" hangingPunct="1">
              <a:lnSpc>
                <a:spcPct val="108000"/>
              </a:lnSpc>
            </a:pPr>
            <a:r>
              <a:rPr lang="id-ID" altLang="ja-JP" sz="2000" dirty="0">
                <a:latin typeface="Google Sans Medium" panose="020B0603030502040203" charset="0"/>
                <a:cs typeface="Google Sans Medium" panose="020B0603030502040203" charset="0"/>
              </a:rPr>
              <a:t>Apabila kata</a:t>
            </a:r>
            <a:r>
              <a:rPr lang="ar-SA" altLang="ja-JP" sz="2000" dirty="0">
                <a:latin typeface="Segoe UI Semibold" panose="020B0702040204020203" pitchFamily="34" charset="0"/>
                <a:cs typeface="Segoe UI Semibold" panose="020B0702040204020203" pitchFamily="34" charset="0"/>
              </a:rPr>
              <a:t> السموت </a:t>
            </a:r>
            <a:r>
              <a:rPr lang="id-ID" altLang="ja-JP" sz="2000" dirty="0">
                <a:latin typeface="Google Sans Medium" panose="020B0603030502040203" charset="0"/>
                <a:cs typeface="Google Sans Medium" panose="020B0603030502040203" charset="0"/>
              </a:rPr>
              <a:t>disebutkan setelah kata </a:t>
            </a:r>
            <a:r>
              <a:rPr lang="ar-SA" altLang="ja-JP" sz="2000" dirty="0">
                <a:latin typeface="Segoe UI Semibold" panose="020B0702040204020203" pitchFamily="34" charset="0"/>
                <a:cs typeface="Segoe UI Semibold" panose="020B0702040204020203" pitchFamily="34" charset="0"/>
              </a:rPr>
              <a:t>الارض</a:t>
            </a:r>
            <a:r>
              <a:rPr lang="id-ID" altLang="ja-JP" sz="2000" dirty="0">
                <a:latin typeface="Google Sans Medium" panose="020B0603030502040203" charset="0"/>
                <a:cs typeface="Google Sans Medium" panose="020B0603030502040203" charset="0"/>
              </a:rPr>
              <a:t> ( surat alahqf ayat 4)</a:t>
            </a: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426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203407"/>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258863"/>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0" y="-1288571"/>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1016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963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3" name="mixkit-select-click-1109">
            <a:hlinkClick r:id="" action="ppaction://media"/>
            <a:extLst>
              <a:ext uri="{FF2B5EF4-FFF2-40B4-BE49-F238E27FC236}">
                <a16:creationId xmlns:a16="http://schemas.microsoft.com/office/drawing/2014/main" id="{1C546D2F-C658-4BBD-FF4A-F8F3C9AF47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2388133286"/>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04" fill="hold"/>
                                        <p:tgtEl>
                                          <p:spTgt spid="13"/>
                                        </p:tgtEl>
                                      </p:cBhvr>
                                    </p:cmd>
                                  </p:childTnLst>
                                </p:cTn>
                              </p:par>
                              <p:par>
                                <p:cTn id="7" presetID="26" presetClass="emph" presetSubtype="0" fill="hold" grpId="0" nodeType="withEffect">
                                  <p:stCondLst>
                                    <p:cond delay="0"/>
                                  </p:stCondLst>
                                  <p:childTnLst>
                                    <p:animEffect transition="out" filter="fade">
                                      <p:cBhvr>
                                        <p:cTn id="8" dur="500" tmFilter="0, 0; .2, .5; .8, .5; 1, 0"/>
                                        <p:tgtEl>
                                          <p:spTgt spid="22"/>
                                        </p:tgtEl>
                                      </p:cBhvr>
                                    </p:animEffect>
                                    <p:animScale>
                                      <p:cBhvr>
                                        <p:cTn id="9" dur="250" autoRev="1" fill="hold"/>
                                        <p:tgtEl>
                                          <p:spTgt spid="22"/>
                                        </p:tgtEl>
                                      </p:cBhvr>
                                      <p:by x="105000" y="105000"/>
                                    </p:animScale>
                                  </p:childTnLst>
                                </p:cTn>
                              </p:par>
                              <p:par>
                                <p:cTn id="10" presetID="26" presetClass="emph" presetSubtype="0" fill="hold" nodeType="withEffect">
                                  <p:stCondLst>
                                    <p:cond delay="0"/>
                                  </p:stCondLst>
                                  <p:childTnLst>
                                    <p:animEffect transition="out" filter="fade">
                                      <p:cBhvr>
                                        <p:cTn id="11" dur="500" tmFilter="0, 0; .2, .5; .8, .5; 1, 0"/>
                                        <p:tgtEl>
                                          <p:spTgt spid="33"/>
                                        </p:tgtEl>
                                      </p:cBhvr>
                                    </p:animEffect>
                                    <p:animScale>
                                      <p:cBhvr>
                                        <p:cTn id="12" dur="250" autoRev="1" fill="hold"/>
                                        <p:tgtEl>
                                          <p:spTgt spid="3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13"/>
                </p:tgtEl>
              </p:cMediaNode>
            </p:audio>
          </p:childTnLst>
        </p:cTn>
      </p:par>
    </p:tnLst>
    <p:bldLst>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10" name="Group 9">
            <a:extLst>
              <a:ext uri="{FF2B5EF4-FFF2-40B4-BE49-F238E27FC236}">
                <a16:creationId xmlns:a16="http://schemas.microsoft.com/office/drawing/2014/main" id="{AD44D124-0DBD-3CE3-87EC-3C05AFC329F4}"/>
              </a:ext>
            </a:extLst>
          </p:cNvPr>
          <p:cNvGrpSpPr/>
          <p:nvPr/>
        </p:nvGrpSpPr>
        <p:grpSpPr>
          <a:xfrm rot="10800000">
            <a:off x="4291629" y="2405475"/>
            <a:ext cx="640371" cy="332550"/>
            <a:chOff x="6279796" y="82635"/>
            <a:chExt cx="1317459" cy="684168"/>
          </a:xfrm>
          <a:noFill/>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68804F0-2438-0022-13E4-0BF040EE8E57}"/>
                </a:ext>
              </a:extLst>
            </p:cNvPr>
            <p:cNvSpPr/>
            <p:nvPr/>
          </p:nvSpPr>
          <p:spPr>
            <a:xfrm>
              <a:off x="6636591" y="612792"/>
              <a:ext cx="1458" cy="5"/>
            </a:xfrm>
            <a:custGeom>
              <a:avLst/>
              <a:gdLst/>
              <a:ahLst/>
              <a:cxnLst/>
              <a:rect l="l" t="t" r="r" b="b"/>
              <a:pathLst>
                <a:path w="316" h="1" extrusionOk="0">
                  <a:moveTo>
                    <a:pt x="316" y="0"/>
                  </a:moveTo>
                  <a:lnTo>
                    <a:pt x="1" y="0"/>
                  </a:ln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32;p61">
              <a:extLst>
                <a:ext uri="{FF2B5EF4-FFF2-40B4-BE49-F238E27FC236}">
                  <a16:creationId xmlns:a16="http://schemas.microsoft.com/office/drawing/2014/main" id="{9C52C798-7F57-8022-E308-DA92A3D36B77}"/>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3;p61">
              <a:extLst>
                <a:ext uri="{FF2B5EF4-FFF2-40B4-BE49-F238E27FC236}">
                  <a16:creationId xmlns:a16="http://schemas.microsoft.com/office/drawing/2014/main" id="{AE26BB20-8F63-A17B-8F80-50540A01F142}"/>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34;p61">
              <a:extLst>
                <a:ext uri="{FF2B5EF4-FFF2-40B4-BE49-F238E27FC236}">
                  <a16:creationId xmlns:a16="http://schemas.microsoft.com/office/drawing/2014/main" id="{166E28BC-082B-6464-C5CE-E85B79C73D0B}"/>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5;p61">
              <a:extLst>
                <a:ext uri="{FF2B5EF4-FFF2-40B4-BE49-F238E27FC236}">
                  <a16:creationId xmlns:a16="http://schemas.microsoft.com/office/drawing/2014/main" id="{E4CD8326-EE34-A11D-27FE-330B23AB554D}"/>
                </a:ext>
              </a:extLst>
            </p:cNvPr>
            <p:cNvSpPr/>
            <p:nvPr/>
          </p:nvSpPr>
          <p:spPr>
            <a:xfrm>
              <a:off x="6938484" y="424592"/>
              <a:ext cx="5" cy="5"/>
            </a:xfrm>
            <a:custGeom>
              <a:avLst/>
              <a:gdLst/>
              <a:ahLst/>
              <a:cxnLst/>
              <a:rect l="l" t="t" r="r" b="b"/>
              <a:pathLst>
                <a:path w="1" h="1" extrusionOk="0">
                  <a:moveTo>
                    <a:pt x="0" y="1"/>
                  </a:move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6;p61">
              <a:extLst>
                <a:ext uri="{FF2B5EF4-FFF2-40B4-BE49-F238E27FC236}">
                  <a16:creationId xmlns:a16="http://schemas.microsoft.com/office/drawing/2014/main" id="{9C7CB98C-CF5D-5C2D-9F98-AAEEA1215B8E}"/>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7;p61">
              <a:extLst>
                <a:ext uri="{FF2B5EF4-FFF2-40B4-BE49-F238E27FC236}">
                  <a16:creationId xmlns:a16="http://schemas.microsoft.com/office/drawing/2014/main" id="{E6342746-7097-74DC-AC74-8FB6E831FF06}"/>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8;p61">
              <a:extLst>
                <a:ext uri="{FF2B5EF4-FFF2-40B4-BE49-F238E27FC236}">
                  <a16:creationId xmlns:a16="http://schemas.microsoft.com/office/drawing/2014/main" id="{D6B63606-B008-163C-21E2-8EACFDEEAAD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9;p61">
              <a:extLst>
                <a:ext uri="{FF2B5EF4-FFF2-40B4-BE49-F238E27FC236}">
                  <a16:creationId xmlns:a16="http://schemas.microsoft.com/office/drawing/2014/main" id="{8CA7C92F-182B-9551-F554-F73636AB9921}"/>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88" y="3968432"/>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dirty="0"/>
              <a:t>KELOMPOK 1</a:t>
            </a:r>
            <a:r>
              <a:rPr lang="en-GB" dirty="0"/>
              <a:t> </a:t>
            </a:r>
            <a:r>
              <a:rPr lang="en-US" altLang="en-GB" dirty="0"/>
              <a:t> </a:t>
            </a:r>
            <a:r>
              <a:rPr lang="en-GB" dirty="0"/>
              <a:t>| </a:t>
            </a:r>
            <a:r>
              <a:rPr lang="en-US" altLang="en-GB" dirty="0"/>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8"/>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84646"/>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2001846"/>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المادية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dirty="0">
                <a:latin typeface="Google Sans Medium" panose="020B0603030502040203" charset="0"/>
                <a:cs typeface="Google Sans Medium" panose="020B0603030502040203" charset="0"/>
              </a:rPr>
              <a:t>Madiy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337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2045707"/>
            <a:ext cx="5201046" cy="200638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المادية</a:t>
            </a:r>
            <a:r>
              <a:rPr lang="id-ID" altLang="ar-SA" sz="2800" dirty="0">
                <a:latin typeface="Google Sans Medium" panose="020B0603030502040203" pitchFamily="34" charset="0"/>
                <a:cs typeface="Google Sans" panose="020B0503030502040204" charset="0"/>
              </a:rPr>
              <a:t> adalah Ruang Angkasa / Alam Semesta.</a:t>
            </a:r>
            <a:endParaRPr lang="en-US" altLang="id-ID" sz="2800" dirty="0">
              <a:latin typeface="Google Sans Medium" panose="020B0603030502040203" pitchFamily="34" charset="0"/>
              <a:cs typeface="Google Sans" panose="020B0503030502040204" charset="0"/>
            </a:endParaRPr>
          </a:p>
        </p:txBody>
      </p:sp>
      <p:sp>
        <p:nvSpPr>
          <p:cNvPr id="17" name="Text Box 16"/>
          <p:cNvSpPr txBox="1"/>
          <p:nvPr/>
        </p:nvSpPr>
        <p:spPr>
          <a:xfrm>
            <a:off x="12932410" y="2309515"/>
            <a:ext cx="3310522" cy="523220"/>
          </a:xfrm>
          <a:prstGeom prst="rect">
            <a:avLst/>
          </a:prstGeom>
          <a:noFill/>
        </p:spPr>
        <p:txBody>
          <a:bodyPr wrap="none" rtlCol="0" anchor="b" anchorCtr="0">
            <a:spAutoFit/>
          </a:bodyPr>
          <a:lstStyle/>
          <a:p>
            <a:pPr algn="l" rtl="0" fontAlgn="ctr"/>
            <a:r>
              <a:rPr lang="id-ID" altLang="ar-SA" sz="2800" dirty="0">
                <a:latin typeface="Google Sans" panose="020B0503030502040204" charset="0"/>
                <a:cs typeface="Google Sans" panose="020B0503030502040204" charset="0"/>
              </a:rPr>
              <a:t>Langit Al-Madiyyah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dirty="0">
                <a:latin typeface="Segoe UI" panose="020B0502040204020203" charset="0"/>
                <a:cs typeface="Segoe UI" panose="020B0502040204020203" charset="0"/>
              </a:rPr>
              <a:t>المادية</a:t>
            </a:r>
          </a:p>
        </p:txBody>
      </p:sp>
      <p:grpSp>
        <p:nvGrpSpPr>
          <p:cNvPr id="334" name="Google Shape;334;p34"/>
          <p:cNvGrpSpPr/>
          <p:nvPr/>
        </p:nvGrpSpPr>
        <p:grpSpPr>
          <a:xfrm>
            <a:off x="933091" y="1569735"/>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9140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4139774" y="1491769"/>
            <a:ext cx="4680226" cy="2992747"/>
            <a:chOff x="4369" y="939"/>
            <a:chExt cx="6616" cy="4503"/>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506"/>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اَلَمْ تَعْلَمْ اَنَّ اللّٰهَ لَهٗ مُلْكُ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 وَمَا لَكُمْ مِّنْ دُوْنِ اللّٰهِ مِنْ وَّلِيٍّ وَّلَا نَصِيْرٍ</a:t>
              </a:r>
              <a:r>
                <a:rPr lang="id-ID" altLang="id-ID" dirty="0">
                  <a:sym typeface="Work Sans"/>
                </a:rPr>
                <a:t> </a:t>
              </a:r>
              <a:r>
                <a:rPr lang="ar-SA" altLang="ar-SA" dirty="0">
                  <a:sym typeface="Work Sans"/>
                </a:rPr>
                <a:t>(البقرة :</a:t>
              </a:r>
              <a:r>
                <a:rPr lang="id-ID" altLang="ar-SA" dirty="0">
                  <a:sym typeface="Work Sans"/>
                </a:rPr>
                <a:t>107</a:t>
              </a:r>
              <a:r>
                <a:rPr lang="ar-SA" altLang="ar-SA" dirty="0">
                  <a:sym typeface="Work Sans"/>
                </a:rPr>
                <a:t>)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9"/>
              <a:ext cx="6566"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قَالَ اَلَمْ اَقُلْ لَّكُمْ اِنِّيْٓ اَعْلَمُ غَيْبَ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وَاَعْلَمُ مَا تُبْدُوْنَ وَمَا كُنْتُمْ تَكْتُمُوْنَ (</a:t>
              </a:r>
              <a:r>
                <a:rPr lang="ar-SA" altLang="ar-SA" dirty="0">
                  <a:sym typeface="Work Sans"/>
                </a:rPr>
                <a:t>البقرة :</a:t>
              </a:r>
              <a:r>
                <a:rPr lang="ar-SA" altLang="id-ID" dirty="0">
                  <a:sym typeface="Work Sans"/>
                </a:rPr>
                <a:t>33)</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3969"/>
              <a:ext cx="6616" cy="147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وَقَالُوا اتَّخَذَ اللّٰهُ وَلَدًا ۙسُبْحٰنَهٗ ۗ بَلْ لَّهٗ مَا فِى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كُلٌّ لَّهٗ قٰنِتُوْنَ</a:t>
              </a:r>
              <a:r>
                <a:rPr lang="en-US" altLang="ar-SA" dirty="0">
                  <a:sym typeface="Work Sans"/>
                </a:rPr>
                <a:t> </a:t>
              </a:r>
              <a:r>
                <a:rPr lang="ar-SA" altLang="id-ID" dirty="0">
                  <a:sym typeface="Work Sans"/>
                </a:rPr>
                <a:t>(البقرة :116)</a:t>
              </a: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accent1"/>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 •</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accent1">
                    <a:lumMod val="75000"/>
                  </a:schemeClr>
                </a:solidFill>
                <a:latin typeface="Google Sans Medium" panose="020B0603030502040203" pitchFamily="34" charset="0"/>
              </a:rPr>
              <a:t>•</a:t>
            </a:r>
            <a:endParaRPr lang="en-US" sz="3000" dirty="0">
              <a:solidFill>
                <a:schemeClr val="accent1">
                  <a:lumMod val="75000"/>
                </a:schemeClr>
              </a:solidFill>
            </a:endParaRPr>
          </a:p>
        </p:txBody>
      </p:sp>
    </p:spTree>
    <p:extLst>
      <p:ext uri="{BB962C8B-B14F-4D97-AF65-F5344CB8AC3E}">
        <p14:creationId xmlns:p14="http://schemas.microsoft.com/office/powerpoint/2010/main" val="1125580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720900" y="1503067"/>
            <a:ext cx="5099100" cy="2954200"/>
            <a:chOff x="4369" y="956"/>
            <a:chExt cx="6616" cy="4445"/>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accent1"/>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 •</a:t>
            </a:r>
            <a:r>
              <a:rPr lang="id-ID" sz="3000" dirty="0">
                <a:latin typeface="Google Sans Medium" panose="020B0603030502040203" pitchFamily="34" charset="0"/>
              </a:rPr>
              <a:t> </a:t>
            </a:r>
            <a:r>
              <a:rPr lang="id-ID" sz="3000" dirty="0">
                <a:solidFill>
                  <a:schemeClr val="accent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3620379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720900" y="1503732"/>
            <a:ext cx="5099100" cy="2954201"/>
            <a:chOff x="4369" y="957"/>
            <a:chExt cx="6616" cy="4445"/>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accent1"/>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694574" y="4371750"/>
            <a:ext cx="1159293" cy="553998"/>
          </a:xfrm>
          <a:prstGeom prst="rect">
            <a:avLst/>
          </a:prstGeom>
          <a:noFill/>
        </p:spPr>
        <p:txBody>
          <a:bodyPr wrap="none" rtlCol="0" anchor="ctr">
            <a:spAutoFit/>
          </a:bodyPr>
          <a:lstStyle/>
          <a:p>
            <a:pPr algn="r"/>
            <a:r>
              <a:rPr lang="id-ID" sz="3000" dirty="0">
                <a:solidFill>
                  <a:schemeClr val="accent1"/>
                </a:solidFill>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 </a:t>
            </a:r>
            <a:r>
              <a:rPr lang="id-ID" sz="3000" dirty="0">
                <a:solidFill>
                  <a:schemeClr val="accent1"/>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22409455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21" name="Text Box 2">
            <a:extLst>
              <a:ext uri="{FF2B5EF4-FFF2-40B4-BE49-F238E27FC236}">
                <a16:creationId xmlns:a16="http://schemas.microsoft.com/office/drawing/2014/main" id="{7F052872-D8E4-BE68-E5C1-6A7100218BFE}"/>
              </a:ext>
            </a:extLst>
          </p:cNvPr>
          <p:cNvSpPr txBox="1"/>
          <p:nvPr/>
        </p:nvSpPr>
        <p:spPr>
          <a:xfrm>
            <a:off x="3759436" y="1982228"/>
            <a:ext cx="5060564" cy="1985159"/>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pPr>
              <a:lnSpc>
                <a:spcPct val="130000"/>
              </a:lnSpc>
            </a:pPr>
            <a:r>
              <a:rPr lang="ar-SA" sz="2400" dirty="0"/>
              <a:t>الَّذِيْنَ يَذْكُرُوْنَ اللّٰهَ قِيَامًا وَّقُعُوْدًا وَّعَلٰى جُنُوْبِهِمْ وَيَتَفَكَّرُوْنَ فِيْ خَلْقِ </a:t>
            </a:r>
            <a:r>
              <a:rPr lang="ar-SA" sz="2400" dirty="0">
                <a:solidFill>
                  <a:schemeClr val="accent1">
                    <a:lumMod val="75000"/>
                  </a:schemeClr>
                </a:solidFill>
              </a:rPr>
              <a:t>السَّمٰوٰتِ وَالْاَرْضِۚ </a:t>
            </a:r>
            <a:r>
              <a:rPr lang="ar-SA" sz="2400" dirty="0"/>
              <a:t>رَبَّنَا مَا خَلَقْتَ هٰذَا بَاطِلًاۚ سُبْحٰنَكَ فَقِنَا عَذَابَ النَّارِ</a:t>
            </a:r>
            <a:r>
              <a:rPr lang="id-ID" sz="2400" dirty="0"/>
              <a:t> </a:t>
            </a:r>
          </a:p>
          <a:p>
            <a:pPr>
              <a:lnSpc>
                <a:spcPct val="130000"/>
              </a:lnSpc>
            </a:pPr>
            <a:r>
              <a:rPr lang="ar-SA" altLang="ar-SA" sz="2400" dirty="0">
                <a:sym typeface="Work Sans"/>
              </a:rPr>
              <a:t>(</a:t>
            </a:r>
            <a:r>
              <a:rPr lang="ar-SA" sz="2400" dirty="0">
                <a:sym typeface="Work Sans SemiBold"/>
              </a:rPr>
              <a:t>آل عمران :</a:t>
            </a:r>
            <a:r>
              <a:rPr lang="id-ID" altLang="ar-SA" sz="2400" dirty="0">
                <a:sym typeface="Work Sans"/>
              </a:rPr>
              <a:t>189</a:t>
            </a:r>
            <a:r>
              <a:rPr lang="ar-SA" altLang="ar-SA" sz="2400" dirty="0">
                <a:sym typeface="Work Sans"/>
              </a:rPr>
              <a:t>)</a:t>
            </a:r>
            <a:endParaRPr lang="id-ID" altLang="ar-SA" sz="2400" dirty="0">
              <a:sym typeface="Work Sans"/>
            </a:endParaRPr>
          </a:p>
        </p:txBody>
      </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solidFill>
                  <a:schemeClr val="accent1">
                    <a:lumMod val="50000"/>
                  </a:schemeClr>
                </a:solidFill>
                <a:latin typeface="Segoe UI Semibold" panose="020B0702040204020203" charset="0"/>
                <a:cs typeface="Segoe UI Semibold" panose="020B0702040204020203" charset="0"/>
              </a:rPr>
              <a:t>السماوات الغازية</a:t>
            </a:r>
            <a:endParaRPr lang="ar-SA" altLang="en-US" sz="4000" dirty="0">
              <a:solidFill>
                <a:schemeClr val="accent1">
                  <a:lumMod val="50000"/>
                </a:schemeClr>
              </a:solidFill>
              <a:latin typeface="Segoe UI Semibold" panose="020B0702040204020203" charset="0"/>
              <a:cs typeface="Segoe UI Semibold" panose="020B0702040204020203" charset="0"/>
            </a:endParaRP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accent1"/>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accent1">
                    <a:lumMod val="75000"/>
                  </a:schemeClr>
                </a:solidFill>
                <a:latin typeface="Google Sans Medium" panose="020B0603030502040203" pitchFamily="34" charset="0"/>
              </a:rPr>
              <a:t>•</a:t>
            </a:r>
            <a:r>
              <a:rPr lang="id-ID" sz="3000" dirty="0">
                <a:solidFill>
                  <a:schemeClr val="accent1"/>
                </a:solidFill>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1995882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702"/>
        <p:cNvGrpSpPr/>
        <p:nvPr/>
      </p:nvGrpSpPr>
      <p:grpSpPr>
        <a:xfrm>
          <a:off x="0" y="0"/>
          <a:ext cx="0" cy="0"/>
          <a:chOff x="0" y="0"/>
          <a:chExt cx="0" cy="0"/>
        </a:xfrm>
      </p:grpSpPr>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720" name="Google Shape;720;p50"/>
          <p:cNvGrpSpPr/>
          <p:nvPr/>
        </p:nvGrpSpPr>
        <p:grpSpPr>
          <a:xfrm>
            <a:off x="5918173" y="1231894"/>
            <a:ext cx="5864488" cy="3305705"/>
            <a:chOff x="5918173" y="1231894"/>
            <a:chExt cx="5864488" cy="3305705"/>
          </a:xfrm>
          <a:solidFill>
            <a:schemeClr val="accent1"/>
          </a:solidFill>
        </p:grpSpPr>
        <p:sp>
          <p:nvSpPr>
            <p:cNvPr id="721" name="Google Shape;721;p50"/>
            <p:cNvSpPr/>
            <p:nvPr/>
          </p:nvSpPr>
          <p:spPr>
            <a:xfrm rot="-9377636" flipH="1">
              <a:off x="6507321" y="1550640"/>
              <a:ext cx="449204" cy="3024319"/>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2" name="Google Shape;722;p50"/>
            <p:cNvSpPr/>
            <p:nvPr/>
          </p:nvSpPr>
          <p:spPr>
            <a:xfrm rot="6822364" flipH="1">
              <a:off x="8734910" y="-346982"/>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23" name="Google Shape;723;p50"/>
          <p:cNvSpPr/>
          <p:nvPr/>
        </p:nvSpPr>
        <p:spPr>
          <a:xfrm flipH="1">
            <a:off x="5361494" y="234720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4" name="Google Shape;724;p50"/>
          <p:cNvSpPr/>
          <p:nvPr/>
        </p:nvSpPr>
        <p:spPr>
          <a:xfrm flipH="1">
            <a:off x="7640369" y="334645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 name="Group 13">
            <a:extLst>
              <a:ext uri="{FF2B5EF4-FFF2-40B4-BE49-F238E27FC236}">
                <a16:creationId xmlns:a16="http://schemas.microsoft.com/office/drawing/2014/main" id="{582705A5-EC09-C6FA-9A92-5748E73EE8D1}"/>
              </a:ext>
            </a:extLst>
          </p:cNvPr>
          <p:cNvGrpSpPr/>
          <p:nvPr/>
        </p:nvGrpSpPr>
        <p:grpSpPr>
          <a:xfrm>
            <a:off x="252000" y="1337529"/>
            <a:ext cx="4176000" cy="250406"/>
            <a:chOff x="252000" y="1337529"/>
            <a:chExt cx="4176000" cy="250406"/>
          </a:xfrm>
        </p:grpSpPr>
        <p:sp>
          <p:nvSpPr>
            <p:cNvPr id="725" name="Google Shape;725;p50"/>
            <p:cNvSpPr/>
            <p:nvPr/>
          </p:nvSpPr>
          <p:spPr>
            <a:xfrm>
              <a:off x="252000" y="1337529"/>
              <a:ext cx="3380080" cy="16120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708000" y="1419750"/>
              <a:ext cx="720000" cy="16818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 name="Google Shape;250;p25">
            <a:extLst>
              <a:ext uri="{FF2B5EF4-FFF2-40B4-BE49-F238E27FC236}">
                <a16:creationId xmlns:a16="http://schemas.microsoft.com/office/drawing/2014/main" id="{F582E7F2-D9BD-0209-3BC2-F1A8AC5A7B1F}"/>
              </a:ext>
            </a:extLst>
          </p:cNvPr>
          <p:cNvSpPr/>
          <p:nvPr/>
        </p:nvSpPr>
        <p:spPr>
          <a:xfrm rot="-7802742" flipH="1">
            <a:off x="51566" y="3173843"/>
            <a:ext cx="1942964" cy="1942964"/>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251;p25">
            <a:extLst>
              <a:ext uri="{FF2B5EF4-FFF2-40B4-BE49-F238E27FC236}">
                <a16:creationId xmlns:a16="http://schemas.microsoft.com/office/drawing/2014/main" id="{D30A4F1E-9CFB-476F-37CB-2A8F32253D33}"/>
              </a:ext>
            </a:extLst>
          </p:cNvPr>
          <p:cNvSpPr/>
          <p:nvPr/>
        </p:nvSpPr>
        <p:spPr>
          <a:xfrm rot="-8432737" flipH="1">
            <a:off x="-826880" y="-1106695"/>
            <a:ext cx="1942676" cy="1942676"/>
          </a:xfrm>
          <a:prstGeom prst="blockArc">
            <a:avLst>
              <a:gd name="adj1" fmla="val 18799203"/>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252;p25">
            <a:extLst>
              <a:ext uri="{FF2B5EF4-FFF2-40B4-BE49-F238E27FC236}">
                <a16:creationId xmlns:a16="http://schemas.microsoft.com/office/drawing/2014/main" id="{FD820306-5181-2840-5382-6286EF8B21DD}"/>
              </a:ext>
            </a:extLst>
          </p:cNvPr>
          <p:cNvSpPr/>
          <p:nvPr/>
        </p:nvSpPr>
        <p:spPr>
          <a:xfrm rot="-5148122" flipH="1">
            <a:off x="3778895"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 name="Google Shape;333;p34">
            <a:extLst>
              <a:ext uri="{FF2B5EF4-FFF2-40B4-BE49-F238E27FC236}">
                <a16:creationId xmlns:a16="http://schemas.microsoft.com/office/drawing/2014/main" id="{285CCA53-F66F-2884-9A09-36C1D88D6004}"/>
              </a:ext>
            </a:extLst>
          </p:cNvPr>
          <p:cNvSpPr txBox="1">
            <a:spLocks/>
          </p:cNvSpPr>
          <p:nvPr/>
        </p:nvSpPr>
        <p:spPr>
          <a:xfrm>
            <a:off x="184242" y="700175"/>
            <a:ext cx="4614562" cy="6187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&amp; </a:t>
            </a:r>
            <a:r>
              <a:rPr lang="en-US" altLang="en-GB" dirty="0" err="1">
                <a:latin typeface="Google Sans Medium" panose="020B0603030502040203" charset="0"/>
                <a:cs typeface="Google Sans Medium" panose="020B0603030502040203" charset="0"/>
              </a:rPr>
              <a:t>Ciri-Ciri</a:t>
            </a:r>
            <a:r>
              <a:rPr lang="en-US" altLang="en-GB" dirty="0">
                <a:latin typeface="Google Sans Medium" panose="020B0603030502040203" charset="0"/>
                <a:cs typeface="Google Sans Medium" panose="020B0603030502040203" charset="0"/>
              </a:rPr>
              <a:t>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84"/>
        <p:cNvGrpSpPr/>
        <p:nvPr/>
      </p:nvGrpSpPr>
      <p:grpSpPr>
        <a:xfrm>
          <a:off x="0" y="0"/>
          <a:ext cx="0" cy="0"/>
          <a:chOff x="0" y="0"/>
          <a:chExt cx="0" cy="0"/>
        </a:xfrm>
      </p:grpSpPr>
      <p:sp>
        <p:nvSpPr>
          <p:cNvPr id="10" name="Google Shape;88;p11">
            <a:extLst>
              <a:ext uri="{FF2B5EF4-FFF2-40B4-BE49-F238E27FC236}">
                <a16:creationId xmlns:a16="http://schemas.microsoft.com/office/drawing/2014/main" id="{730A0909-AB4A-D4CD-5645-AAA794C2F7ED}"/>
              </a:ext>
            </a:extLst>
          </p:cNvPr>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1;p11">
            <a:extLst>
              <a:ext uri="{FF2B5EF4-FFF2-40B4-BE49-F238E27FC236}">
                <a16:creationId xmlns:a16="http://schemas.microsoft.com/office/drawing/2014/main" id="{41E9A93A-98A1-7C79-6269-6AD64081E089}"/>
              </a:ext>
            </a:extLst>
          </p:cNvPr>
          <p:cNvSpPr/>
          <p:nvPr/>
        </p:nvSpPr>
        <p:spPr>
          <a:xfrm rot="16200000" flipH="1">
            <a:off x="-440432" y="-822057"/>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2;p11">
            <a:extLst>
              <a:ext uri="{FF2B5EF4-FFF2-40B4-BE49-F238E27FC236}">
                <a16:creationId xmlns:a16="http://schemas.microsoft.com/office/drawing/2014/main" id="{8129B468-4815-F537-58B0-1276626CF52F}"/>
              </a:ext>
            </a:extLst>
          </p:cNvPr>
          <p:cNvSpPr/>
          <p:nvPr/>
        </p:nvSpPr>
        <p:spPr>
          <a:xfrm flipH="1">
            <a:off x="3674884" y="3435750"/>
            <a:ext cx="825116" cy="82511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3;p11">
            <a:extLst>
              <a:ext uri="{FF2B5EF4-FFF2-40B4-BE49-F238E27FC236}">
                <a16:creationId xmlns:a16="http://schemas.microsoft.com/office/drawing/2014/main" id="{89CADE59-090E-03ED-194B-B28C2BFA16F6}"/>
              </a:ext>
            </a:extLst>
          </p:cNvPr>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p11">
            <a:extLst>
              <a:ext uri="{FF2B5EF4-FFF2-40B4-BE49-F238E27FC236}">
                <a16:creationId xmlns:a16="http://schemas.microsoft.com/office/drawing/2014/main" id="{737E85C8-66B3-2F69-7392-AD44A7B17FC5}"/>
              </a:ext>
            </a:extLst>
          </p:cNvPr>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5;p11">
            <a:extLst>
              <a:ext uri="{FF2B5EF4-FFF2-40B4-BE49-F238E27FC236}">
                <a16:creationId xmlns:a16="http://schemas.microsoft.com/office/drawing/2014/main" id="{3A694290-3886-D516-405F-6B34A4DD74D0}"/>
              </a:ext>
            </a:extLst>
          </p:cNvPr>
          <p:cNvSpPr/>
          <p:nvPr/>
        </p:nvSpPr>
        <p:spPr>
          <a:xfrm flipH="1">
            <a:off x="8532000" y="39465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p11">
            <a:extLst>
              <a:ext uri="{FF2B5EF4-FFF2-40B4-BE49-F238E27FC236}">
                <a16:creationId xmlns:a16="http://schemas.microsoft.com/office/drawing/2014/main" id="{2752634D-AC48-BD58-7B7E-1AFBC47630E0}"/>
              </a:ext>
            </a:extLst>
          </p:cNvPr>
          <p:cNvSpPr/>
          <p:nvPr/>
        </p:nvSpPr>
        <p:spPr>
          <a:xfrm rot="3822175" flipH="1">
            <a:off x="10043267" y="349966"/>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6;p11">
            <a:extLst>
              <a:ext uri="{FF2B5EF4-FFF2-40B4-BE49-F238E27FC236}">
                <a16:creationId xmlns:a16="http://schemas.microsoft.com/office/drawing/2014/main" id="{B22DA3EC-E460-575B-112E-412F6771F2DB}"/>
              </a:ext>
            </a:extLst>
          </p:cNvPr>
          <p:cNvSpPr/>
          <p:nvPr/>
        </p:nvSpPr>
        <p:spPr>
          <a:xfrm rot="20022175" flipH="1">
            <a:off x="10858187" y="2107044"/>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rup 0">
            <a:extLst>
              <a:ext uri="{FF2B5EF4-FFF2-40B4-BE49-F238E27FC236}">
                <a16:creationId xmlns:a16="http://schemas.microsoft.com/office/drawing/2014/main" id="{BE8FB368-4337-7AEC-6D0C-185B4C95C2C3}"/>
              </a:ext>
            </a:extLst>
          </p:cNvPr>
          <p:cNvGrpSpPr/>
          <p:nvPr/>
        </p:nvGrpSpPr>
        <p:grpSpPr>
          <a:xfrm>
            <a:off x="341630" y="1757680"/>
            <a:ext cx="3432175" cy="2060575"/>
            <a:chOff x="538" y="2768"/>
            <a:chExt cx="5405" cy="3245"/>
          </a:xfrm>
        </p:grpSpPr>
        <p:sp>
          <p:nvSpPr>
            <p:cNvPr id="26" name="Text Box 3">
              <a:extLst>
                <a:ext uri="{FF2B5EF4-FFF2-40B4-BE49-F238E27FC236}">
                  <a16:creationId xmlns:a16="http://schemas.microsoft.com/office/drawing/2014/main" id="{64B71C89-7793-39A0-954A-C2AF1A98D4BB}"/>
                </a:ext>
              </a:extLst>
            </p:cNvPr>
            <p:cNvSpPr txBox="1"/>
            <p:nvPr/>
          </p:nvSpPr>
          <p:spPr>
            <a:xfrm>
              <a:off x="591" y="2768"/>
              <a:ext cx="5352" cy="324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id-ID" sz="2000" dirty="0">
                  <a:latin typeface="Google Sans Medium" panose="020B0603030502040203" charset="0"/>
                  <a:cs typeface="Google Sans" panose="020B0503030502040204" charset="0"/>
                </a:rPr>
                <a:t>Ketika kata </a:t>
              </a:r>
              <a:r>
                <a:rPr lang="ar-SA" sz="2000" dirty="0">
                  <a:solidFill>
                    <a:schemeClr val="accent1"/>
                  </a:solidFill>
                  <a:latin typeface="Segoe UI Semibold" panose="020B0702040204020203" charset="0"/>
                  <a:cs typeface="Segoe UI Semibold" panose="020B0702040204020203" charset="0"/>
                </a:rPr>
                <a:t>السموات</a:t>
              </a:r>
              <a:r>
                <a:rPr lang="id-ID" sz="2000" dirty="0">
                  <a:solidFill>
                    <a:schemeClr val="tx1"/>
                  </a:solidFill>
                  <a:latin typeface="Segoe UI Semibold" panose="020B0702040204020203" charset="0"/>
                  <a:cs typeface="Segoe UI Semibold" panose="020B0702040204020203" charset="0"/>
                </a:rPr>
                <a:t> di sebut terlebih dahulu sebelum kata </a:t>
              </a:r>
              <a:r>
                <a:rPr lang="ar-SA" sz="2000" dirty="0">
                  <a:solidFill>
                    <a:schemeClr val="accent1">
                      <a:lumMod val="50000"/>
                    </a:schemeClr>
                  </a:solidFill>
                  <a:latin typeface="Segoe UI Semibold" panose="020B0702040204020203" charset="0"/>
                  <a:cs typeface="Segoe UI Semibold" panose="020B0702040204020203" charset="0"/>
                </a:rPr>
                <a:t>الارض</a:t>
              </a:r>
              <a:r>
                <a:rPr lang="id-ID" sz="2000" dirty="0">
                  <a:solidFill>
                    <a:schemeClr val="tx1"/>
                  </a:solidFill>
                  <a:latin typeface="Segoe UI Semibold" panose="020B0702040204020203" charset="0"/>
                  <a:cs typeface="Segoe UI Semibold" panose="020B0702040204020203" charset="0"/>
                </a:rPr>
                <a:t>, dan  penghubung di antaranya hanyalah </a:t>
              </a:r>
              <a:r>
                <a:rPr lang="ar-SA" sz="2000" dirty="0">
                  <a:solidFill>
                    <a:schemeClr val="accent1"/>
                  </a:solidFill>
                  <a:latin typeface="Segoe UI Semibold" panose="020B0702040204020203" charset="0"/>
                  <a:cs typeface="Segoe UI Semibold" panose="020B0702040204020203" charset="0"/>
                </a:rPr>
                <a:t>وعطف</a:t>
              </a:r>
              <a:endParaRPr lang="en-US" altLang="ar-SA" sz="2000" dirty="0">
                <a:solidFill>
                  <a:schemeClr val="accent1"/>
                </a:solidFill>
                <a:latin typeface="Google Sans Medium" panose="020B0603030502040203" charset="0"/>
                <a:cs typeface="Google Sans Medium" panose="020B0603030502040203" charset="0"/>
              </a:endParaRPr>
            </a:p>
          </p:txBody>
        </p:sp>
        <p:sp>
          <p:nvSpPr>
            <p:cNvPr id="27" name="Google Shape;348;p35">
              <a:extLst>
                <a:ext uri="{FF2B5EF4-FFF2-40B4-BE49-F238E27FC236}">
                  <a16:creationId xmlns:a16="http://schemas.microsoft.com/office/drawing/2014/main" id="{A1511B70-C7D5-9327-763A-3A89B44BCC49}"/>
                </a:ext>
              </a:extLst>
            </p:cNvPr>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itle 1">
            <a:extLst>
              <a:ext uri="{FF2B5EF4-FFF2-40B4-BE49-F238E27FC236}">
                <a16:creationId xmlns:a16="http://schemas.microsoft.com/office/drawing/2014/main" id="{948EB73E-A374-47A4-0DA6-A2D7578D02CC}"/>
              </a:ext>
            </a:extLst>
          </p:cNvPr>
          <p:cNvSpPr/>
          <p:nvPr/>
        </p:nvSpPr>
        <p:spPr>
          <a:xfrm>
            <a:off x="108000" y="699750"/>
            <a:ext cx="3127375" cy="10160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اسموات المادية</a:t>
            </a:r>
          </a:p>
        </p:txBody>
      </p:sp>
      <p:sp>
        <p:nvSpPr>
          <p:cNvPr id="29" name="Google Shape;348;p35">
            <a:extLst>
              <a:ext uri="{FF2B5EF4-FFF2-40B4-BE49-F238E27FC236}">
                <a16:creationId xmlns:a16="http://schemas.microsoft.com/office/drawing/2014/main" id="{DB9A5C51-3B95-06BC-403D-FBEDDBD5AD9E}"/>
              </a:ext>
            </a:extLst>
          </p:cNvPr>
          <p:cNvSpPr/>
          <p:nvPr/>
        </p:nvSpPr>
        <p:spPr>
          <a:xfrm>
            <a:off x="482015" y="1504295"/>
            <a:ext cx="2377440" cy="54610"/>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113;p13">
            <a:extLst>
              <a:ext uri="{FF2B5EF4-FFF2-40B4-BE49-F238E27FC236}">
                <a16:creationId xmlns:a16="http://schemas.microsoft.com/office/drawing/2014/main" id="{C665F443-4D71-27F0-2A06-9902A218F9BB}"/>
              </a:ext>
            </a:extLst>
          </p:cNvPr>
          <p:cNvGrpSpPr/>
          <p:nvPr/>
        </p:nvGrpSpPr>
        <p:grpSpPr>
          <a:xfrm rot="10800000">
            <a:off x="3492000" y="-880136"/>
            <a:ext cx="4353621" cy="2227885"/>
            <a:chOff x="6510200" y="4203408"/>
            <a:chExt cx="2894877" cy="1481400"/>
          </a:xfrm>
          <a:solidFill>
            <a:schemeClr val="accent1"/>
          </a:solidFill>
        </p:grpSpPr>
        <p:sp>
          <p:nvSpPr>
            <p:cNvPr id="31" name="Google Shape;114;p13">
              <a:extLst>
                <a:ext uri="{FF2B5EF4-FFF2-40B4-BE49-F238E27FC236}">
                  <a16:creationId xmlns:a16="http://schemas.microsoft.com/office/drawing/2014/main" id="{5641016F-46F6-3CFC-A5FD-B68F8A69A923}"/>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Google Shape;115;p13">
              <a:extLst>
                <a:ext uri="{FF2B5EF4-FFF2-40B4-BE49-F238E27FC236}">
                  <a16:creationId xmlns:a16="http://schemas.microsoft.com/office/drawing/2014/main" id="{E4188D84-2794-CC4C-7C60-1DCAA908EC3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sp>
        <p:nvSpPr>
          <p:cNvPr id="30" name="Google Shape;318;p33"/>
          <p:cNvSpPr txBox="1"/>
          <p:nvPr/>
        </p:nvSpPr>
        <p:spPr>
          <a:xfrm>
            <a:off x="7894955" y="253809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8155940" y="3208020"/>
            <a:ext cx="525780" cy="196215"/>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6289040" y="2617470"/>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752298B9-74F3-CF06-CE69-F536DEE10C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1640082435"/>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30"/>
                                        </p:tgtEl>
                                      </p:cBhvr>
                                    </p:animEffect>
                                    <p:animScale>
                                      <p:cBhvr>
                                        <p:cTn id="7" dur="250" autoRev="1" fill="hold"/>
                                        <p:tgtEl>
                                          <p:spTgt spid="30"/>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31"/>
                                        </p:tgtEl>
                                      </p:cBhvr>
                                    </p:animEffect>
                                    <p:animScale>
                                      <p:cBhvr>
                                        <p:cTn id="10" dur="250" autoRev="1" fill="hold"/>
                                        <p:tgtEl>
                                          <p:spTgt spid="31"/>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32"/>
                                        </p:tgtEl>
                                      </p:cBhvr>
                                    </p:animEffect>
                                    <p:animScale>
                                      <p:cBhvr>
                                        <p:cTn id="13" dur="250" autoRev="1" fill="hold"/>
                                        <p:tgtEl>
                                          <p:spTgt spid="32"/>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30" grpId="0"/>
      <p:bldP spid="31" grpId="0" animBg="1"/>
      <p:bldP spid="3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899"/>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6"/>
            <a:ext cx="8997669" cy="7284833"/>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grpSp>
      <p:sp>
        <p:nvSpPr>
          <p:cNvPr id="356" name="Google Shape;356;p35"/>
          <p:cNvSpPr/>
          <p:nvPr/>
        </p:nvSpPr>
        <p:spPr>
          <a:xfrm rot="3977636">
            <a:off x="5249672" y="793407"/>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55165"/>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365"/>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الأثريّة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a:latin typeface="Google Sans Medium" panose="020B0603030502040203" charset="0"/>
                <a:cs typeface="Google Sans Medium" panose="020B0603030502040203" charset="0"/>
              </a:rPr>
              <a:t>Atsiriy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tx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tx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39"/>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1"/>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97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4214279" y="537824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grpSp>
        <p:nvGrpSpPr>
          <p:cNvPr id="14" name="Group 13">
            <a:extLst>
              <a:ext uri="{FF2B5EF4-FFF2-40B4-BE49-F238E27FC236}">
                <a16:creationId xmlns:a16="http://schemas.microsoft.com/office/drawing/2014/main" id="{2513FC1E-AF9E-56DA-F28F-5A8D7AE058B4}"/>
              </a:ext>
            </a:extLst>
          </p:cNvPr>
          <p:cNvGrpSpPr/>
          <p:nvPr/>
        </p:nvGrpSpPr>
        <p:grpSpPr>
          <a:xfrm>
            <a:off x="1168186" y="5196841"/>
            <a:ext cx="2621280" cy="869950"/>
            <a:chOff x="188180" y="2534285"/>
            <a:chExt cx="2621280" cy="869950"/>
          </a:xfrm>
        </p:grpSpPr>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الغازية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xmlns:psez="http://schemas.microsoft.com/office/powerpoint/2016/sectionzoom">
        <mc:Choice Requires="psez">
          <p:graphicFrame>
            <p:nvGraphicFramePr>
              <p:cNvPr id="18" name="Section Zoom 17">
                <a:extLst>
                  <a:ext uri="{FF2B5EF4-FFF2-40B4-BE49-F238E27FC236}">
                    <a16:creationId xmlns:a16="http://schemas.microsoft.com/office/drawing/2014/main" id="{C6F1327A-503B-1279-C415-66313DFA98DB}"/>
                  </a:ext>
                </a:extLst>
              </p:cNvPr>
              <p:cNvGraphicFramePr>
                <a:graphicFrameLocks noChangeAspect="1"/>
              </p:cNvGraphicFramePr>
              <p:nvPr>
                <p:extLst>
                  <p:ext uri="{D42A27DB-BD31-4B8C-83A1-F6EECF244321}">
                    <p14:modId xmlns:p14="http://schemas.microsoft.com/office/powerpoint/2010/main" val="1420859269"/>
                  </p:ext>
                </p:extLst>
              </p:nvPr>
            </p:nvGraphicFramePr>
            <p:xfrm>
              <a:off x="188180" y="2509902"/>
              <a:ext cx="2816992" cy="1069848"/>
            </p:xfrm>
            <a:graphic>
              <a:graphicData uri="http://schemas.microsoft.com/office/powerpoint/2016/sectionzoom">
                <psez:sectionZm>
                  <psez:sectionZmObj sectionId="{051ECAD3-F63A-414E-B7CC-2DD00842CEFE}">
                    <psez:zmPr id="{ECDA1BCE-D5D8-46AB-80B0-2E2476C887F2}" imageType="cover">
                      <p166:blipFill xmlns:p166="http://schemas.microsoft.com/office/powerpoint/2016/6/main">
                        <a:blip r:embed="rId3"/>
                        <a:stretch>
                          <a:fillRect/>
                        </a:stretch>
                      </p166:blipFill>
                      <p166:spPr xmlns:p166="http://schemas.microsoft.com/office/powerpoint/2016/6/main">
                        <a:xfrm>
                          <a:off x="0" y="0"/>
                          <a:ext cx="2816992" cy="1069848"/>
                        </a:xfrm>
                        <a:prstGeom prst="rect">
                          <a:avLst/>
                        </a:prstGeom>
                        <a:ln w="3175">
                          <a:noFill/>
                        </a:ln>
                      </p166:spPr>
                    </psez:zmPr>
                  </psez:sectionZmObj>
                </psez:sectionZm>
              </a:graphicData>
            </a:graphic>
          </p:graphicFrame>
        </mc:Choice>
        <mc:Fallback xmlns="">
          <p:pic>
            <p:nvPicPr>
              <p:cNvPr id="18" name="Section Zoom 17">
                <a:hlinkClick r:id="rId4" action="ppaction://hlinksldjump"/>
                <a:extLst>
                  <a:ext uri="{FF2B5EF4-FFF2-40B4-BE49-F238E27FC236}">
                    <a16:creationId xmlns:a16="http://schemas.microsoft.com/office/drawing/2014/main" id="{C6F1327A-503B-1279-C415-66313DFA98DB}"/>
                  </a:ext>
                </a:extLst>
              </p:cNvPr>
              <p:cNvPicPr>
                <a:picLocks noGrp="1" noRot="1" noChangeAspect="1" noMove="1" noResize="1" noEditPoints="1" noAdjustHandles="1" noChangeArrowheads="1" noChangeShapeType="1"/>
              </p:cNvPicPr>
              <p:nvPr/>
            </p:nvPicPr>
            <p:blipFill>
              <a:blip r:embed="rId5"/>
              <a:stretch>
                <a:fillRect/>
              </a:stretch>
            </p:blipFill>
            <p:spPr>
              <a:xfrm>
                <a:off x="188180" y="2509902"/>
                <a:ext cx="2816992" cy="1069848"/>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43733DC0-F103-6E86-359E-8EEE071C838A}"/>
                  </a:ext>
                </a:extLst>
              </p:cNvPr>
              <p:cNvGraphicFramePr>
                <a:graphicFrameLocks noChangeAspect="1"/>
              </p:cNvGraphicFramePr>
              <p:nvPr>
                <p:extLst>
                  <p:ext uri="{D42A27DB-BD31-4B8C-83A1-F6EECF244321}">
                    <p14:modId xmlns:p14="http://schemas.microsoft.com/office/powerpoint/2010/main" val="4219871619"/>
                  </p:ext>
                </p:extLst>
              </p:nvPr>
            </p:nvGraphicFramePr>
            <p:xfrm>
              <a:off x="3429000" y="2231136"/>
              <a:ext cx="2151507" cy="1877377"/>
            </p:xfrm>
            <a:graphic>
              <a:graphicData uri="http://schemas.microsoft.com/office/powerpoint/2016/sectionzoom">
                <psez:sectionZm>
                  <psez:sectionZmObj sectionId="{E9C6376D-DBAC-4C0C-B796-F897CE651637}">
                    <psez:zmPr id="{597846ED-C71D-4826-AAA2-28AF3CA3B718}" imageType="cover">
                      <p166:blipFill xmlns:p166="http://schemas.microsoft.com/office/powerpoint/2016/6/main">
                        <a:blip r:embed="rId6"/>
                        <a:stretch>
                          <a:fillRect/>
                        </a:stretch>
                      </p166:blipFill>
                      <p166:spPr xmlns:p166="http://schemas.microsoft.com/office/powerpoint/2016/6/main">
                        <a:xfrm>
                          <a:off x="0" y="0"/>
                          <a:ext cx="2151507" cy="1877377"/>
                        </a:xfrm>
                        <a:prstGeom prst="rect">
                          <a:avLst/>
                        </a:prstGeom>
                        <a:ln w="3175">
                          <a:noFill/>
                        </a:ln>
                      </p166:spPr>
                    </psez:zmPr>
                  </psez:sectionZmObj>
                </psez:sectionZm>
              </a:graphicData>
            </a:graphic>
          </p:graphicFrame>
        </mc:Choice>
        <mc:Fallback xmlns="">
          <p:pic>
            <p:nvPicPr>
              <p:cNvPr id="12" name="Section Zoom 11">
                <a:hlinkClick r:id="rId7" action="ppaction://hlinksldjump"/>
                <a:extLst>
                  <a:ext uri="{FF2B5EF4-FFF2-40B4-BE49-F238E27FC236}">
                    <a16:creationId xmlns:a16="http://schemas.microsoft.com/office/drawing/2014/main" id="{43733DC0-F103-6E86-359E-8EEE071C838A}"/>
                  </a:ext>
                </a:extLst>
              </p:cNvPr>
              <p:cNvPicPr>
                <a:picLocks noGrp="1" noRot="1" noChangeAspect="1" noMove="1" noResize="1" noEditPoints="1" noAdjustHandles="1" noChangeArrowheads="1" noChangeShapeType="1"/>
              </p:cNvPicPr>
              <p:nvPr/>
            </p:nvPicPr>
            <p:blipFill>
              <a:blip r:embed="rId8"/>
              <a:stretch>
                <a:fillRect/>
              </a:stretch>
            </p:blipFill>
            <p:spPr>
              <a:xfrm>
                <a:off x="3429000" y="2231136"/>
                <a:ext cx="2151507" cy="1877377"/>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23" name="Section Zoom 22">
                <a:extLst>
                  <a:ext uri="{FF2B5EF4-FFF2-40B4-BE49-F238E27FC236}">
                    <a16:creationId xmlns:a16="http://schemas.microsoft.com/office/drawing/2014/main" id="{13FD1AD5-F569-77D6-53BD-DDF9B73C6496}"/>
                  </a:ext>
                </a:extLst>
              </p:cNvPr>
              <p:cNvGraphicFramePr>
                <a:graphicFrameLocks noChangeAspect="1"/>
              </p:cNvGraphicFramePr>
              <p:nvPr>
                <p:extLst>
                  <p:ext uri="{D42A27DB-BD31-4B8C-83A1-F6EECF244321}">
                    <p14:modId xmlns:p14="http://schemas.microsoft.com/office/powerpoint/2010/main" val="2482375327"/>
                  </p:ext>
                </p:extLst>
              </p:nvPr>
            </p:nvGraphicFramePr>
            <p:xfrm>
              <a:off x="6032928" y="2523744"/>
              <a:ext cx="2897178" cy="1056006"/>
            </p:xfrm>
            <a:graphic>
              <a:graphicData uri="http://schemas.microsoft.com/office/powerpoint/2016/sectionzoom">
                <psez:sectionZm>
                  <psez:sectionZmObj sectionId="{20020E0F-0A61-4BD6-AFEE-2B7D74012236}">
                    <psez:zmPr id="{1ADA2212-D8BC-4B1E-9344-7CA5B5E130DD}" imageType="cover">
                      <p166:blipFill xmlns:p166="http://schemas.microsoft.com/office/powerpoint/2016/6/main">
                        <a:blip r:embed="rId9"/>
                        <a:stretch>
                          <a:fillRect/>
                        </a:stretch>
                      </p166:blipFill>
                      <p166:spPr xmlns:p166="http://schemas.microsoft.com/office/powerpoint/2016/6/main">
                        <a:xfrm>
                          <a:off x="0" y="0"/>
                          <a:ext cx="2897178" cy="1056006"/>
                        </a:xfrm>
                        <a:prstGeom prst="rect">
                          <a:avLst/>
                        </a:prstGeom>
                        <a:ln w="3175">
                          <a:noFill/>
                        </a:ln>
                      </p166:spPr>
                    </psez:zmPr>
                  </psez:sectionZmObj>
                </psez:sectionZm>
              </a:graphicData>
            </a:graphic>
          </p:graphicFrame>
        </mc:Choice>
        <mc:Fallback xmlns="">
          <p:pic>
            <p:nvPicPr>
              <p:cNvPr id="23" name="Section Zoom 22">
                <a:hlinkClick r:id="rId10" action="ppaction://hlinksldjump"/>
                <a:extLst>
                  <a:ext uri="{FF2B5EF4-FFF2-40B4-BE49-F238E27FC236}">
                    <a16:creationId xmlns:a16="http://schemas.microsoft.com/office/drawing/2014/main" id="{13FD1AD5-F569-77D6-53BD-DDF9B73C6496}"/>
                  </a:ext>
                </a:extLst>
              </p:cNvPr>
              <p:cNvPicPr>
                <a:picLocks noGrp="1" noRot="1" noChangeAspect="1" noMove="1" noResize="1" noEditPoints="1" noAdjustHandles="1" noChangeArrowheads="1" noChangeShapeType="1"/>
              </p:cNvPicPr>
              <p:nvPr/>
            </p:nvPicPr>
            <p:blipFill>
              <a:blip r:embed="rId11"/>
              <a:stretch>
                <a:fillRect/>
              </a:stretch>
            </p:blipFill>
            <p:spPr>
              <a:xfrm>
                <a:off x="6032928" y="2523744"/>
                <a:ext cx="2897178" cy="1056006"/>
              </a:xfrm>
              <a:prstGeom prst="rect">
                <a:avLst/>
              </a:prstGeom>
              <a:ln w="3175">
                <a:noFill/>
              </a:ln>
            </p:spPr>
          </p:pic>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250" advClick="0">
        <p159:morph option="byObject"/>
      </p:transition>
    </mc:Choice>
    <mc:Fallback xmlns="">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الغازية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Google Sans" panose="020B0503030502040204" charset="0"/>
              </a:rPr>
              <a:t>(secara harfiyah berarti langit gas) adala</a:t>
            </a:r>
            <a:r>
              <a:rPr lang="en-US" altLang="id-ID" sz="2800" dirty="0">
                <a:latin typeface="Google Sans Medium" panose="020B0603030502040203" pitchFamily="34" charset="0"/>
                <a:cs typeface="Google Sans" panose="020B0503030502040204" charset="0"/>
              </a:rPr>
              <a:t>h </a:t>
            </a:r>
            <a:r>
              <a:rPr lang="en-US" altLang="id-ID" sz="2800" dirty="0" err="1">
                <a:latin typeface="Google Sans Medium" panose="020B0603030502040203" pitchFamily="34" charset="0"/>
                <a:cs typeface="Google Sans" panose="020B0503030502040204" charset="0"/>
              </a:rPr>
              <a:t>atmosfer</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langit</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Bumi</a:t>
            </a:r>
            <a:r>
              <a:rPr lang="en-US" altLang="id-ID" sz="2800" dirty="0">
                <a:latin typeface="Google Sans Medium" panose="020B0603030502040203" pitchFamily="3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tx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1" y="1543365"/>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49" y="-3946525"/>
            <a:ext cx="7539355" cy="65405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89" y="1138934"/>
            <a:ext cx="3051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2" y="5776303"/>
            <a:ext cx="2894877" cy="1481400"/>
            <a:chOff x="6510200" y="4203408"/>
            <a:chExt cx="2894877" cy="1481400"/>
          </a:xfrm>
          <a:solidFill>
            <a:schemeClr val="tx2"/>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59" y="2915285"/>
            <a:ext cx="911860" cy="31623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4289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59;p8">
            <a:extLst>
              <a:ext uri="{FF2B5EF4-FFF2-40B4-BE49-F238E27FC236}">
                <a16:creationId xmlns:a16="http://schemas.microsoft.com/office/drawing/2014/main" id="{D3943B5A-0224-D69A-B091-2FDE23032A37}"/>
              </a:ext>
            </a:extLst>
          </p:cNvPr>
          <p:cNvSpPr/>
          <p:nvPr/>
        </p:nvSpPr>
        <p:spPr>
          <a:xfrm rot="5148122">
            <a:off x="3789414" y="4093164"/>
            <a:ext cx="4163771" cy="4163771"/>
          </a:xfrm>
          <a:prstGeom prst="blockArc">
            <a:avLst>
              <a:gd name="adj1" fmla="val 9727808"/>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p8">
            <a:extLst>
              <a:ext uri="{FF2B5EF4-FFF2-40B4-BE49-F238E27FC236}">
                <a16:creationId xmlns:a16="http://schemas.microsoft.com/office/drawing/2014/main" id="{06D1B68B-FDD3-E2E2-707A-8D04A11C35CF}"/>
              </a:ext>
            </a:extLst>
          </p:cNvPr>
          <p:cNvSpPr/>
          <p:nvPr/>
        </p:nvSpPr>
        <p:spPr>
          <a:xfrm flipH="1">
            <a:off x="5418900" y="1978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p8">
            <a:extLst>
              <a:ext uri="{FF2B5EF4-FFF2-40B4-BE49-F238E27FC236}">
                <a16:creationId xmlns:a16="http://schemas.microsoft.com/office/drawing/2014/main" id="{0698DFBC-AD90-781B-71AC-626B7E9F72D5}"/>
              </a:ext>
            </a:extLst>
          </p:cNvPr>
          <p:cNvSpPr/>
          <p:nvPr/>
        </p:nvSpPr>
        <p:spPr>
          <a:xfrm flipH="1">
            <a:off x="-252000" y="340978"/>
            <a:ext cx="1942772" cy="1942772"/>
          </a:xfrm>
          <a:prstGeom prst="blockArc">
            <a:avLst>
              <a:gd name="adj1" fmla="val 15853577"/>
              <a:gd name="adj2" fmla="val 21111344"/>
              <a:gd name="adj3" fmla="val 13792"/>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 name="Group 16">
            <a:extLst>
              <a:ext uri="{FF2B5EF4-FFF2-40B4-BE49-F238E27FC236}">
                <a16:creationId xmlns:a16="http://schemas.microsoft.com/office/drawing/2014/main" id="{C11A8007-B8B2-0F9A-99EF-8ABC28C8EFEC}"/>
              </a:ext>
            </a:extLst>
          </p:cNvPr>
          <p:cNvGrpSpPr/>
          <p:nvPr/>
        </p:nvGrpSpPr>
        <p:grpSpPr>
          <a:xfrm>
            <a:off x="-4932000" y="4288962"/>
            <a:ext cx="6185116" cy="2450155"/>
            <a:chOff x="-4543424" y="3883553"/>
            <a:chExt cx="6185116" cy="2450155"/>
          </a:xfrm>
        </p:grpSpPr>
        <p:sp>
          <p:nvSpPr>
            <p:cNvPr id="10" name="Google Shape;64;p8">
              <a:extLst>
                <a:ext uri="{FF2B5EF4-FFF2-40B4-BE49-F238E27FC236}">
                  <a16:creationId xmlns:a16="http://schemas.microsoft.com/office/drawing/2014/main" id="{8E20EE8A-ED9E-5A24-472B-866DE9A99A87}"/>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5;p8">
              <a:extLst>
                <a:ext uri="{FF2B5EF4-FFF2-40B4-BE49-F238E27FC236}">
                  <a16:creationId xmlns:a16="http://schemas.microsoft.com/office/drawing/2014/main" id="{A561B94D-AC01-7326-F89C-C7D9408D7543}"/>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66;p8">
            <a:extLst>
              <a:ext uri="{FF2B5EF4-FFF2-40B4-BE49-F238E27FC236}">
                <a16:creationId xmlns:a16="http://schemas.microsoft.com/office/drawing/2014/main" id="{452FD0D6-E975-62E4-16C8-157FE6C91124}"/>
              </a:ext>
            </a:extLst>
          </p:cNvPr>
          <p:cNvSpPr/>
          <p:nvPr/>
        </p:nvSpPr>
        <p:spPr>
          <a:xfrm flipH="1">
            <a:off x="271171" y="771750"/>
            <a:ext cx="628829" cy="628829"/>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roup 17">
            <a:extLst>
              <a:ext uri="{FF2B5EF4-FFF2-40B4-BE49-F238E27FC236}">
                <a16:creationId xmlns:a16="http://schemas.microsoft.com/office/drawing/2014/main" id="{79CAFB49-C0E9-2073-5EE1-8F51554932EA}"/>
              </a:ext>
            </a:extLst>
          </p:cNvPr>
          <p:cNvGrpSpPr/>
          <p:nvPr/>
        </p:nvGrpSpPr>
        <p:grpSpPr>
          <a:xfrm rot="1616557">
            <a:off x="8349465" y="706699"/>
            <a:ext cx="5969653" cy="4120236"/>
            <a:chOff x="8129776" y="212814"/>
            <a:chExt cx="5969653" cy="4120236"/>
          </a:xfrm>
        </p:grpSpPr>
        <p:sp>
          <p:nvSpPr>
            <p:cNvPr id="6" name="Google Shape;60;p8">
              <a:extLst>
                <a:ext uri="{FF2B5EF4-FFF2-40B4-BE49-F238E27FC236}">
                  <a16:creationId xmlns:a16="http://schemas.microsoft.com/office/drawing/2014/main" id="{A182C9D2-8466-F8C2-D234-E890B3019F65}"/>
                </a:ext>
              </a:extLst>
            </p:cNvPr>
            <p:cNvSpPr/>
            <p:nvPr/>
          </p:nvSpPr>
          <p:spPr>
            <a:xfrm rot="1422364" flipH="1">
              <a:off x="8710540" y="212814"/>
              <a:ext cx="449204" cy="3809352"/>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67;p8">
              <a:extLst>
                <a:ext uri="{FF2B5EF4-FFF2-40B4-BE49-F238E27FC236}">
                  <a16:creationId xmlns:a16="http://schemas.microsoft.com/office/drawing/2014/main" id="{096F129D-377D-4D68-5937-AA92C054CCAC}"/>
                </a:ext>
              </a:extLst>
            </p:cNvPr>
            <p:cNvSpPr/>
            <p:nvPr/>
          </p:nvSpPr>
          <p:spPr>
            <a:xfrm rot="-3977636" flipH="1">
              <a:off x="10890001" y="1123621"/>
              <a:ext cx="449204" cy="5969653"/>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A9C320B4-32E7-0CC1-10EB-971C7D2E27CA}"/>
              </a:ext>
            </a:extLst>
          </p:cNvPr>
          <p:cNvSpPr txBox="1"/>
          <p:nvPr/>
        </p:nvSpPr>
        <p:spPr>
          <a:xfrm>
            <a:off x="5004000" y="987750"/>
            <a:ext cx="3786405"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a:t>
            </a:r>
            <a:r>
              <a:rPr lang="ar-SA" altLang="ar-SA" dirty="0">
                <a:solidFill>
                  <a:schemeClr val="bg2"/>
                </a:solidFill>
                <a:sym typeface="Work Sans"/>
              </a:rPr>
              <a:t>لِلّٰهِ مَا فِى السَّمٰوٰتِ وَمَا فِى الْاَرْضِ </a:t>
            </a:r>
            <a:r>
              <a:rPr lang="ar-SA" altLang="ar-SA" dirty="0">
                <a:sym typeface="Work Sans"/>
              </a:rPr>
              <a:t>ۗوَاِلَى اللّٰهِ تُرْجَعُ الْاُمُوْرُ ࣖ </a:t>
            </a:r>
            <a:r>
              <a:rPr lang="id-ID" altLang="ar-SA" dirty="0">
                <a:sym typeface="Work Sans"/>
              </a:rPr>
              <a:t>(</a:t>
            </a:r>
            <a:r>
              <a:rPr lang="id-ID" altLang="en-US" dirty="0">
                <a:sym typeface="Work Sans"/>
              </a:rPr>
              <a:t>109</a:t>
            </a:r>
            <a:r>
              <a:rPr lang="id-ID" altLang="ar-SA" dirty="0">
                <a:sym typeface="Work Sans"/>
              </a:rPr>
              <a:t>) </a:t>
            </a:r>
          </a:p>
        </p:txBody>
      </p:sp>
      <p:sp>
        <p:nvSpPr>
          <p:cNvPr id="14" name="TextBox 13">
            <a:extLst>
              <a:ext uri="{FF2B5EF4-FFF2-40B4-BE49-F238E27FC236}">
                <a16:creationId xmlns:a16="http://schemas.microsoft.com/office/drawing/2014/main" id="{336D5F75-E3AB-6B63-0A1F-A79B82B94F02}"/>
              </a:ext>
            </a:extLst>
          </p:cNvPr>
          <p:cNvSpPr txBox="1"/>
          <p:nvPr/>
        </p:nvSpPr>
        <p:spPr>
          <a:xfrm>
            <a:off x="4178971" y="2944227"/>
            <a:ext cx="4572462"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يَغْفِرُ لِمَنْ يَّشَاءُ وَيُعَذِّبُ مَنْ يَّشَاۤءُ ۗ وَاللّٰهُ غَفُوْرٌ رَّحِيْمٌ ࣖ</a:t>
            </a:r>
            <a:r>
              <a:rPr lang="id-ID" altLang="ar-SA" dirty="0">
                <a:sym typeface="Work Sans"/>
              </a:rPr>
              <a:t>(129)  </a:t>
            </a:r>
          </a:p>
        </p:txBody>
      </p:sp>
      <p:sp>
        <p:nvSpPr>
          <p:cNvPr id="16" name="TextBox 15">
            <a:extLst>
              <a:ext uri="{FF2B5EF4-FFF2-40B4-BE49-F238E27FC236}">
                <a16:creationId xmlns:a16="http://schemas.microsoft.com/office/drawing/2014/main" id="{19ACE67E-D4FF-C368-34CA-FCB40F21F9B0}"/>
              </a:ext>
            </a:extLst>
          </p:cNvPr>
          <p:cNvSpPr txBox="1"/>
          <p:nvPr/>
        </p:nvSpPr>
        <p:spPr>
          <a:xfrm>
            <a:off x="459665" y="374487"/>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en-US" altLang="ar-SA" dirty="0">
                <a:sym typeface="Work Sans"/>
              </a:rPr>
              <a:t>126</a:t>
            </a:r>
            <a:r>
              <a:rPr lang="ar-SA" altLang="id-ID" dirty="0">
                <a:sym typeface="Work Sans"/>
              </a:rPr>
              <a:t>)</a:t>
            </a:r>
          </a:p>
        </p:txBody>
      </p:sp>
      <p:sp>
        <p:nvSpPr>
          <p:cNvPr id="19" name="TextBox 18">
            <a:extLst>
              <a:ext uri="{FF2B5EF4-FFF2-40B4-BE49-F238E27FC236}">
                <a16:creationId xmlns:a16="http://schemas.microsoft.com/office/drawing/2014/main" id="{024D0932-4BFE-8046-B4DD-D9F8453DCB9D}"/>
              </a:ext>
            </a:extLst>
          </p:cNvPr>
          <p:cNvSpPr txBox="1"/>
          <p:nvPr/>
        </p:nvSpPr>
        <p:spPr>
          <a:xfrm>
            <a:off x="459665" y="1550319"/>
            <a:ext cx="4033592" cy="1798698"/>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dirty="0"/>
              <a:t>وَ</a:t>
            </a:r>
            <a:r>
              <a:rPr lang="ar-SA" dirty="0">
                <a:solidFill>
                  <a:schemeClr val="bg2"/>
                </a:solidFill>
              </a:rPr>
              <a:t>لِلّٰهِ مَا فِى السَّمٰوٰتِ وَمَا فِى الْاَرْضِۗ </a:t>
            </a:r>
            <a:r>
              <a:rPr lang="ar-SA" dirty="0"/>
              <a:t>وَلَقَدْ وَصَّيْنَا الَّذِيْنَ اُوْتُوا الْكِتٰبَ مِنْ قَبْلِكُمْ وَاِيَّاكُمْ اَنِ اتَّقُوا اللّٰهَ ۗوَاِنْ تَكْفُرُوْا فَاِنَّ لِلّٰهِ مَا فِى السَّمٰوٰتِ وَمَا فِى الْاَرْضِۗ وَكَانَ اللّٰهُ غَنِيًّا حَمِيْدًا</a:t>
            </a:r>
            <a:r>
              <a:rPr lang="ar-SA" altLang="id-ID" dirty="0">
                <a:sym typeface="Work Sans"/>
              </a:rPr>
              <a:t> (</a:t>
            </a:r>
            <a:r>
              <a:rPr lang="id-ID" altLang="ar-SA" dirty="0">
                <a:sym typeface="Work Sans"/>
              </a:rPr>
              <a:t>131</a:t>
            </a:r>
            <a:r>
              <a:rPr lang="ar-SA" altLang="id-ID" dirty="0">
                <a:sym typeface="Work Sans"/>
              </a:rPr>
              <a:t>)</a:t>
            </a:r>
            <a:endParaRPr lang="en-US" dirty="0"/>
          </a:p>
        </p:txBody>
      </p:sp>
      <p:sp>
        <p:nvSpPr>
          <p:cNvPr id="4" name="TextBox 3">
            <a:extLst>
              <a:ext uri="{FF2B5EF4-FFF2-40B4-BE49-F238E27FC236}">
                <a16:creationId xmlns:a16="http://schemas.microsoft.com/office/drawing/2014/main" id="{C51AA04C-E29C-630B-1AD8-597A02068149}"/>
              </a:ext>
            </a:extLst>
          </p:cNvPr>
          <p:cNvSpPr txBox="1"/>
          <p:nvPr/>
        </p:nvSpPr>
        <p:spPr>
          <a:xfrm>
            <a:off x="459665" y="3570249"/>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ۗوَكَفٰى بِاللّٰهِ وَكِيْلًا</a:t>
            </a:r>
            <a:r>
              <a:rPr lang="en-US" altLang="ar-SA" dirty="0">
                <a:sym typeface="Work Sans"/>
              </a:rPr>
              <a:t> </a:t>
            </a:r>
            <a:r>
              <a:rPr lang="ar-SA" altLang="id-ID" dirty="0">
                <a:sym typeface="Work Sans"/>
              </a:rPr>
              <a:t>(</a:t>
            </a:r>
            <a:r>
              <a:rPr lang="en-US" altLang="id-ID" dirty="0">
                <a:sym typeface="Work Sans"/>
              </a:rPr>
              <a:t>132</a:t>
            </a:r>
            <a:r>
              <a:rPr lang="ar-SA" altLang="id-ID" dirty="0">
                <a:sym typeface="Work Sans"/>
              </a:rPr>
              <a:t>)</a:t>
            </a:r>
          </a:p>
        </p:txBody>
      </p:sp>
      <p:sp>
        <p:nvSpPr>
          <p:cNvPr id="20" name="Google Shape;62;p8">
            <a:extLst>
              <a:ext uri="{FF2B5EF4-FFF2-40B4-BE49-F238E27FC236}">
                <a16:creationId xmlns:a16="http://schemas.microsoft.com/office/drawing/2014/main" id="{0EFB16EB-1F77-6E8A-7686-1152A6812F34}"/>
              </a:ext>
            </a:extLst>
          </p:cNvPr>
          <p:cNvSpPr/>
          <p:nvPr/>
        </p:nvSpPr>
        <p:spPr>
          <a:xfrm rot="17404776" flipH="1">
            <a:off x="8597055" y="-897228"/>
            <a:ext cx="1942772" cy="1942772"/>
          </a:xfrm>
          <a:prstGeom prst="blockArc">
            <a:avLst>
              <a:gd name="adj1" fmla="val 16638639"/>
              <a:gd name="adj2" fmla="val 21512373"/>
              <a:gd name="adj3" fmla="val 19298"/>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1497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وَمَآ اَنْزَلَ اللّٰهُ مِنَ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مِنْ مَّاءٍ فَاَحْيَا بِهِ</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931750"/>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reviewing concepts</a:t>
            </a:r>
          </a:p>
          <a:p>
            <a:pPr marL="0" lvl="0" indent="0" algn="l" rtl="0">
              <a:spcBef>
                <a:spcPts val="0"/>
              </a:spcBef>
              <a:spcAft>
                <a:spcPts val="0"/>
              </a:spcAft>
              <a:buNone/>
            </a:pPr>
            <a:r>
              <a:rPr lang="en-GB"/>
              <a:t>is a</a:t>
            </a:r>
          </a:p>
          <a:p>
            <a:pPr marL="0" lvl="0" indent="0" algn="l" rtl="0">
              <a:spcBef>
                <a:spcPts val="0"/>
              </a:spcBef>
              <a:spcAft>
                <a:spcPts val="0"/>
              </a:spcAft>
              <a:buNone/>
            </a:pPr>
            <a:r>
              <a:rPr lang="en-GB"/>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6" name="Group 35"/>
          <p:cNvGrpSpPr/>
          <p:nvPr/>
        </p:nvGrpSpPr>
        <p:grpSpPr>
          <a:xfrm>
            <a:off x="3769163" y="2334911"/>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gr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4FE0B565-AA66-D84C-3CCD-34602F4D13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285621466"/>
      </p:ext>
    </p:extLst>
  </p:cSld>
  <p:clrMapOvr>
    <a:masterClrMapping/>
  </p:clrMapOvr>
  <mc:AlternateContent xmlns:mc="http://schemas.openxmlformats.org/markup-compatibility/2006" xmlns:p14="http://schemas.microsoft.com/office/powerpoint/2010/main">
    <mc:Choice Requires="p14">
      <p:transition p14:dur="10" advClick="0" advTm="10"/>
    </mc:Choice>
    <mc:Fallback xmlns="">
      <p:transition advClick="0" advTm="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8"/>
                                        </p:tgtEl>
                                      </p:cBhvr>
                                    </p:animEffect>
                                    <p:animScale>
                                      <p:cBhvr>
                                        <p:cTn id="7" dur="250" autoRev="1" fill="hold"/>
                                        <p:tgtEl>
                                          <p:spTgt spid="28"/>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27"/>
                                        </p:tgtEl>
                                      </p:cBhvr>
                                    </p:animEffect>
                                    <p:animScale>
                                      <p:cBhvr>
                                        <p:cTn id="10" dur="250" autoRev="1" fill="hold"/>
                                        <p:tgtEl>
                                          <p:spTgt spid="27"/>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26"/>
                                        </p:tgtEl>
                                      </p:cBhvr>
                                    </p:animEffect>
                                    <p:animScale>
                                      <p:cBhvr>
                                        <p:cTn id="13" dur="250" autoRev="1" fill="hold"/>
                                        <p:tgtEl>
                                          <p:spTgt spid="26"/>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26" grpId="0"/>
      <p:bldP spid="27" grpId="0" animBg="1"/>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297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dirty="0"/>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dirty="0"/>
          </a:p>
          <a:p>
            <a:pPr marL="0" lvl="0" indent="0" algn="l" rtl="0">
              <a:spcBef>
                <a:spcPts val="0"/>
              </a:spcBef>
              <a:spcAft>
                <a:spcPts val="0"/>
              </a:spcAft>
              <a:buClr>
                <a:schemeClr val="dk1"/>
              </a:buClr>
              <a:buSzPts val="1100"/>
              <a:buFont typeface="Arial" panose="020B0604020202020204"/>
              <a:buNone/>
            </a:pPr>
            <a:r>
              <a:rPr lang="en-GB"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dirty="0">
                <a:uFill>
                  <a:noFill/>
                </a:uFill>
                <a:hlinkClick r:id="rId3"/>
              </a:rPr>
              <a:t>Flat geometric background</a:t>
            </a:r>
            <a:r>
              <a:rPr lang="en-GB" dirty="0"/>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678555" y="1972610"/>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2491300" cy="8686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2491300" cy="976425"/>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2363400" cy="868575"/>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2403600" cy="8814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162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162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6"/>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6"/>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B6667A57-3A5F-78A8-0CA5-AB1A972990DD}"/>
              </a:ext>
            </a:extLst>
          </p:cNvPr>
          <p:cNvGrpSpPr/>
          <p:nvPr/>
        </p:nvGrpSpPr>
        <p:grpSpPr>
          <a:xfrm>
            <a:off x="6279796" y="82635"/>
            <a:ext cx="1317459" cy="684168"/>
            <a:chOff x="6279796" y="82635"/>
            <a:chExt cx="1317459" cy="684168"/>
          </a:xfrm>
        </p:grpSpPr>
        <p:sp>
          <p:nvSpPr>
            <p:cNvPr id="4331" name="Google Shape;4331;p61"/>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الغازية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Google Sans" panose="020B0503030502040204" charset="0"/>
              </a:rPr>
              <a:t>(secara harfiyah berarti langit gas) adala</a:t>
            </a:r>
            <a:r>
              <a:rPr lang="en-US" altLang="id-ID" sz="2800" dirty="0">
                <a:latin typeface="Google Sans Medium" panose="020B0603030502040203" pitchFamily="34" charset="0"/>
                <a:cs typeface="Google Sans" panose="020B0503030502040204" charset="0"/>
              </a:rPr>
              <a:t>h </a:t>
            </a:r>
            <a:r>
              <a:rPr lang="en-US" altLang="id-ID" sz="2800" dirty="0" err="1">
                <a:latin typeface="Google Sans Medium" panose="020B0603030502040203" pitchFamily="34" charset="0"/>
                <a:cs typeface="Google Sans" panose="020B0503030502040204" charset="0"/>
              </a:rPr>
              <a:t>atmosfer</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langit</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Bumi</a:t>
            </a:r>
            <a:r>
              <a:rPr lang="en-US" altLang="id-ID" sz="2800" dirty="0">
                <a:latin typeface="Google Sans Medium" panose="020B0603030502040203" pitchFamily="3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4139774" y="1486453"/>
            <a:ext cx="4680226" cy="2998063"/>
            <a:chOff x="4369" y="931"/>
            <a:chExt cx="6616"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1"/>
              <a:ext cx="6511" cy="1421"/>
            </a:xfrm>
            <a:prstGeom prst="rect">
              <a:avLst/>
            </a:prstGeom>
            <a:grpFill/>
            <a:ln>
              <a:noFill/>
            </a:ln>
            <a:effectLst>
              <a:softEdge rad="0"/>
            </a:effectLst>
          </p:spPr>
          <p:txBody>
            <a:bodyPr wrap="square" rtlCol="0" anchor="ctr">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52"/>
              <a:ext cx="6616" cy="1390"/>
            </a:xfrm>
            <a:prstGeom prst="rect">
              <a:avLst/>
            </a:prstGeom>
            <a:grpFill/>
            <a:ln>
              <a:noFill/>
            </a:ln>
            <a:effectLst>
              <a:softEdge rad="0"/>
            </a:effectLst>
          </p:spPr>
          <p:txBody>
            <a:bodyPr wrap="square" rtlCol="0" anchor="b">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209828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7" name="Group 36">
            <a:extLst>
              <a:ext uri="{FF2B5EF4-FFF2-40B4-BE49-F238E27FC236}">
                <a16:creationId xmlns:a16="http://schemas.microsoft.com/office/drawing/2014/main" id="{5AD4D65A-A79D-55F9-B3F8-F2EAA4AD4069}"/>
              </a:ext>
            </a:extLst>
          </p:cNvPr>
          <p:cNvGrpSpPr/>
          <p:nvPr/>
        </p:nvGrpSpPr>
        <p:grpSpPr>
          <a:xfrm>
            <a:off x="12060098" y="1497074"/>
            <a:ext cx="5183902" cy="2998061"/>
            <a:chOff x="3657" y="931"/>
            <a:chExt cx="7328" cy="4511"/>
          </a:xfrm>
          <a:noFill/>
        </p:grpSpPr>
        <p:sp>
          <p:nvSpPr>
            <p:cNvPr id="38" name="Text Box 1">
              <a:extLst>
                <a:ext uri="{FF2B5EF4-FFF2-40B4-BE49-F238E27FC236}">
                  <a16:creationId xmlns:a16="http://schemas.microsoft.com/office/drawing/2014/main" id="{EB85E3B2-F8D2-49D3-F5C5-FA59514B0D3A}"/>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39" name="Text Box 2">
              <a:extLst>
                <a:ext uri="{FF2B5EF4-FFF2-40B4-BE49-F238E27FC236}">
                  <a16:creationId xmlns:a16="http://schemas.microsoft.com/office/drawing/2014/main" id="{A97EE5BC-6BD4-E109-E941-FC27F4266F92}"/>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40" name="Text Box 3">
              <a:extLst>
                <a:ext uri="{FF2B5EF4-FFF2-40B4-BE49-F238E27FC236}">
                  <a16:creationId xmlns:a16="http://schemas.microsoft.com/office/drawing/2014/main" id="{A119D111-63EB-DF8F-D883-1659A7DA5516}"/>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907234" y="1497074"/>
            <a:ext cx="4912964" cy="2998061"/>
            <a:chOff x="4040" y="931"/>
            <a:chExt cx="6945"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040" y="2491"/>
              <a:ext cx="6945"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040" y="4052"/>
              <a:ext cx="6945"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35" name="Rectangle 34">
            <a:extLst>
              <a:ext uri="{FF2B5EF4-FFF2-40B4-BE49-F238E27FC236}">
                <a16:creationId xmlns:a16="http://schemas.microsoft.com/office/drawing/2014/main" id="{F2EFC687-8D17-53C6-65A9-3941FEAC48DF}"/>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F6909DD-98D6-6487-8D16-64049F2991AF}"/>
              </a:ext>
            </a:extLst>
          </p:cNvPr>
          <p:cNvGrpSpPr/>
          <p:nvPr/>
        </p:nvGrpSpPr>
        <p:grpSpPr>
          <a:xfrm>
            <a:off x="-8892000" y="1490624"/>
            <a:ext cx="4680226" cy="2998063"/>
            <a:chOff x="4369" y="931"/>
            <a:chExt cx="6616" cy="4511"/>
          </a:xfrm>
          <a:noFill/>
        </p:grpSpPr>
        <p:sp>
          <p:nvSpPr>
            <p:cNvPr id="9" name="Text Box 1">
              <a:extLst>
                <a:ext uri="{FF2B5EF4-FFF2-40B4-BE49-F238E27FC236}">
                  <a16:creationId xmlns:a16="http://schemas.microsoft.com/office/drawing/2014/main" id="{E05F9195-C56F-CF50-A0F1-B3DFEEDA5182}"/>
                </a:ext>
              </a:extLst>
            </p:cNvPr>
            <p:cNvSpPr txBox="1"/>
            <p:nvPr/>
          </p:nvSpPr>
          <p:spPr>
            <a:xfrm>
              <a:off x="4474" y="2491"/>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10" name="Text Box 2">
              <a:extLst>
                <a:ext uri="{FF2B5EF4-FFF2-40B4-BE49-F238E27FC236}">
                  <a16:creationId xmlns:a16="http://schemas.microsoft.com/office/drawing/2014/main" id="{78E7BE37-64D4-A405-D442-0DB2054EC682}"/>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11" name="Text Box 3">
              <a:extLst>
                <a:ext uri="{FF2B5EF4-FFF2-40B4-BE49-F238E27FC236}">
                  <a16:creationId xmlns:a16="http://schemas.microsoft.com/office/drawing/2014/main" id="{2637EC84-A6B1-82EF-15E2-47F42EBB0C57}"/>
                </a:ext>
              </a:extLst>
            </p:cNvPr>
            <p:cNvSpPr txBox="1"/>
            <p:nvPr/>
          </p:nvSpPr>
          <p:spPr>
            <a:xfrm>
              <a:off x="4369" y="4052"/>
              <a:ext cx="6616" cy="1390"/>
            </a:xfrm>
            <a:prstGeom prst="rect">
              <a:avLst/>
            </a:prstGeom>
            <a:grpFill/>
            <a:ln>
              <a:noFill/>
            </a:ln>
            <a:effectLst>
              <a:softEdge rad="0"/>
            </a:effectLst>
          </p:spPr>
          <p:txBody>
            <a:bodyPr wrap="square" rtlCol="0" anchor="t">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6" name="Rectangle 5">
            <a:extLst>
              <a:ext uri="{FF2B5EF4-FFF2-40B4-BE49-F238E27FC236}">
                <a16:creationId xmlns:a16="http://schemas.microsoft.com/office/drawing/2014/main" id="{FF3AFC33-B3BE-AFF1-B7D2-A0A43E2C1642}"/>
              </a:ext>
            </a:extLst>
          </p:cNvPr>
          <p:cNvSpPr/>
          <p:nvPr/>
        </p:nvSpPr>
        <p:spPr>
          <a:xfrm>
            <a:off x="-45186" y="0"/>
            <a:ext cx="368956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DC3725E7-F80B-1A65-4503-34A7D025F101}"/>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Box 35">
            <a:extLst>
              <a:ext uri="{FF2B5EF4-FFF2-40B4-BE49-F238E27FC236}">
                <a16:creationId xmlns:a16="http://schemas.microsoft.com/office/drawing/2014/main" id="{E2540B85-0D5E-AAAD-72B6-A54FCB26F2ED}"/>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632450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97074"/>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8" name="Group 7">
            <a:extLst>
              <a:ext uri="{FF2B5EF4-FFF2-40B4-BE49-F238E27FC236}">
                <a16:creationId xmlns:a16="http://schemas.microsoft.com/office/drawing/2014/main" id="{ED96FEB9-1EC0-634C-56F8-F9F03AEE97A2}"/>
              </a:ext>
            </a:extLst>
          </p:cNvPr>
          <p:cNvGrpSpPr/>
          <p:nvPr/>
        </p:nvGrpSpPr>
        <p:grpSpPr>
          <a:xfrm>
            <a:off x="-9108000" y="1497074"/>
            <a:ext cx="4912964" cy="2998061"/>
            <a:chOff x="4040" y="931"/>
            <a:chExt cx="6945" cy="4511"/>
          </a:xfrm>
          <a:noFill/>
        </p:grpSpPr>
        <p:sp>
          <p:nvSpPr>
            <p:cNvPr id="9" name="Text Box 1">
              <a:extLst>
                <a:ext uri="{FF2B5EF4-FFF2-40B4-BE49-F238E27FC236}">
                  <a16:creationId xmlns:a16="http://schemas.microsoft.com/office/drawing/2014/main" id="{2F58D0B6-AC96-3F5B-4B33-1606CB3EBD08}"/>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10" name="Text Box 2">
              <a:extLst>
                <a:ext uri="{FF2B5EF4-FFF2-40B4-BE49-F238E27FC236}">
                  <a16:creationId xmlns:a16="http://schemas.microsoft.com/office/drawing/2014/main" id="{C7D3F36D-B815-24F6-0956-7B64C23C7467}"/>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2DE2B0F-EB9A-62DB-85B8-58C25387C5F7}"/>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795DA95D-5033-0D6F-CBF5-9467A27E05C6}"/>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8E157D7-A83F-C799-58F2-A95AF8788CFB}"/>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 Box 2">
            <a:extLst>
              <a:ext uri="{FF2B5EF4-FFF2-40B4-BE49-F238E27FC236}">
                <a16:creationId xmlns:a16="http://schemas.microsoft.com/office/drawing/2014/main" id="{F2B987F3-CB16-50C8-C449-E78DFDC89554}"/>
              </a:ext>
            </a:extLst>
          </p:cNvPr>
          <p:cNvSpPr txBox="1"/>
          <p:nvPr/>
        </p:nvSpPr>
        <p:spPr>
          <a:xfrm>
            <a:off x="15012098" y="2221224"/>
            <a:ext cx="5183902" cy="1431161"/>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2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السَّمَاءِ فَسَوّٰىهُنَّ سَبْعَ سَمٰوٰتٍ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14" name="TextBox 13">
            <a:extLst>
              <a:ext uri="{FF2B5EF4-FFF2-40B4-BE49-F238E27FC236}">
                <a16:creationId xmlns:a16="http://schemas.microsoft.com/office/drawing/2014/main" id="{05FEA306-A334-DD78-7B78-4BF047D57F62}"/>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737992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theme/theme1.xml><?xml version="1.0" encoding="utf-8"?>
<a:theme xmlns:a="http://schemas.openxmlformats.org/drawingml/2006/main" name="Jenis Kata السماوات Dalam Al-Quran">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2102</TotalTime>
  <Words>3818</Words>
  <Application>Microsoft Office PowerPoint</Application>
  <PresentationFormat>On-screen Show (16:9)</PresentationFormat>
  <Paragraphs>527</Paragraphs>
  <Slides>64</Slides>
  <Notes>61</Notes>
  <HiddenSlides>7</HiddenSlides>
  <MMClips>3</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64</vt:i4>
      </vt:variant>
    </vt:vector>
  </HeadingPairs>
  <TitlesOfParts>
    <vt:vector size="82" baseType="lpstr">
      <vt:lpstr>Montserrat</vt:lpstr>
      <vt:lpstr>Proxima Nova</vt:lpstr>
      <vt:lpstr>PT Sans</vt:lpstr>
      <vt:lpstr>Google Sans</vt:lpstr>
      <vt:lpstr>Google Sans Medium</vt:lpstr>
      <vt:lpstr>Calibri</vt:lpstr>
      <vt:lpstr>Segoe UI</vt:lpstr>
      <vt:lpstr>Sarabun</vt:lpstr>
      <vt:lpstr>Alata</vt:lpstr>
      <vt:lpstr>Lexend Deca Black</vt:lpstr>
      <vt:lpstr>Roboto Medium</vt:lpstr>
      <vt:lpstr>KFGQPC HAFS Uthmanic Script</vt:lpstr>
      <vt:lpstr>Proxima Nova Semibold</vt:lpstr>
      <vt:lpstr>Segoe UI Semibold</vt:lpstr>
      <vt:lpstr>Arial</vt:lpstr>
      <vt:lpstr>Amatic SC</vt:lpstr>
      <vt:lpstr>Jenis Kata السماوات Dalam Al-Quran</vt:lpstr>
      <vt:lpstr>Slidesgo Final Pages</vt:lpstr>
      <vt:lpstr>Jenis Kata السماوات Dalam Al-Quran</vt:lpstr>
      <vt:lpstr>PowerPoint Presentation</vt:lpstr>
      <vt:lpstr>PowerPoint Presentation</vt:lpstr>
      <vt:lpstr>PowerPoint Presentation</vt:lpstr>
      <vt:lpstr>PowerPoint Presentation</vt:lpstr>
      <vt:lpstr>Penjelasan</vt:lpstr>
      <vt:lpstr>Ciri-Ciri</vt:lpstr>
      <vt:lpstr>Ciri-Ciri</vt:lpstr>
      <vt:lpstr>Ciri-Ciri</vt:lpstr>
      <vt:lpstr>Ciri-Ciri</vt:lpstr>
      <vt:lpstr>Ciri-Ciri</vt:lpstr>
      <vt:lpstr>Ciri-Ciri</vt:lpstr>
      <vt:lpstr>Ciri-Ciri</vt:lpstr>
      <vt:lpstr>Penjelasan </vt:lpstr>
      <vt:lpstr>PowerPoint Presentation</vt:lpstr>
      <vt:lpstr>PowerPoint Presentation</vt:lpstr>
      <vt:lpstr>PowerPoint Presentation</vt:lpstr>
      <vt:lpstr>PowerPoint Presentation</vt:lpstr>
      <vt:lpstr>PowerPoint Presentation</vt:lpstr>
      <vt:lpstr>PowerPoint Presentation</vt:lpstr>
      <vt:lpstr>Penjelasan</vt:lpstr>
      <vt:lpstr>Ciri-Ciri</vt:lpstr>
      <vt:lpstr>Ciri-Ciri</vt:lpstr>
      <vt:lpstr>Ciri-Ciri</vt:lpstr>
      <vt:lpstr>Ciri-Ciri</vt:lpstr>
      <vt:lpstr>PowerPoint Presentation</vt:lpstr>
      <vt:lpstr>PowerPoint Presentation</vt:lpstr>
      <vt:lpstr>PowerPoint Presentation</vt:lpstr>
      <vt:lpstr>PowerPoint Presentation</vt:lpstr>
      <vt:lpstr>Penjelasan</vt:lpstr>
      <vt:lpstr>Divide the contents</vt:lpstr>
      <vt:lpstr>PowerPoint Presentation</vt:lpstr>
      <vt:lpstr>PowerPoint Presentation</vt:lpstr>
      <vt:lpstr>PowerPoint Presentation</vt:lpstr>
      <vt:lpstr>Represent three ideas</vt:lpstr>
      <vt:lpstr>Four new ideas</vt:lpstr>
      <vt:lpstr>Sometimes, reviewing concepts is a good idea</vt:lpstr>
      <vt:lpstr>—Someone Famous</vt:lpstr>
      <vt:lpstr>9h 55m 23s</vt:lpstr>
      <vt:lpstr>This is a graph</vt:lpstr>
      <vt:lpstr>Map</vt:lpstr>
      <vt:lpstr>Table</vt:lpstr>
      <vt:lpstr>Timeline</vt:lpstr>
      <vt:lpstr>Organizational chart</vt:lpstr>
      <vt:lpstr>Roadmap infographic</vt:lpstr>
      <vt:lpstr>Photo showcase</vt:lpstr>
      <vt:lpstr>Alternative resources</vt:lpstr>
      <vt:lpstr>Resources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Kelompok 1</dc:creator>
  <cp:lastModifiedBy>Alfatih</cp:lastModifiedBy>
  <cp:revision>80</cp:revision>
  <dcterms:created xsi:type="dcterms:W3CDTF">2023-02-11T03:32:00Z</dcterms:created>
  <dcterms:modified xsi:type="dcterms:W3CDTF">2023-02-19T04:58:16Z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